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</p:sldMasterIdLst>
  <p:notesMasterIdLst>
    <p:notesMasterId r:id="rId2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Iv3pKy1IhsChHn7anklDQ==" hashData="AlgygrCCDjmqU000VS0QlmPuX6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D0C1B-3A04-4CDE-A001-07BB2A107EAB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2C84E-25F6-4D7A-9FD2-B6D6BE1AA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86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36AC9-DCEC-4118-9815-FDAA4085AC0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36AC9-DCEC-4118-9815-FDAA4085AC0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36AC9-DCEC-4118-9815-FDAA4085AC0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8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65D1843B-341B-4A53-B7FA-858EFE187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87564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EAA30E47-A42A-479C-B6CB-F4E0BBB75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34013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4FCC2630-E998-408D-A758-D6D7EF4EC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90464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8C580C01-4D9C-43E1-A7D1-B04AD92C4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1940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2FDF59FC-8F15-4855-B146-C0B42DCD9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98274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2915892A-D180-41D9-A66D-17D9D6B2C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90376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82900DAD-25E0-4722-B3DA-B9D8E5FCF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6487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3715D165-075F-4F98-9F88-351F898F2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92880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5FAF2F72-3FEA-44B9-B0DA-D5374743E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59132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8985F949-A729-473D-A024-AE90A40EA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81479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1694F5B7-5916-4C81-AD1D-3D085F50C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61036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D874E270-09C6-444A-83E2-CCDD4819E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613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215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345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68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631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547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86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546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952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736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43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791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074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562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806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665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91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810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302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57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721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709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426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72DC-A799-4DDE-96E8-AE59EF8A04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1E5-3648-4BAA-B42A-B79FC4CEB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219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72DC-A799-4DDE-96E8-AE59EF8A04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1E5-3648-4BAA-B42A-B79FC4CEB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083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72DC-A799-4DDE-96E8-AE59EF8A04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1E5-3648-4BAA-B42A-B79FC4CEB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385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72DC-A799-4DDE-96E8-AE59EF8A04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1E5-3648-4BAA-B42A-B79FC4CEB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05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72DC-A799-4DDE-96E8-AE59EF8A04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1E5-3648-4BAA-B42A-B79FC4CEB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0132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72DC-A799-4DDE-96E8-AE59EF8A04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1E5-3648-4BAA-B42A-B79FC4CEB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0181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72DC-A799-4DDE-96E8-AE59EF8A04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1E5-3648-4BAA-B42A-B79FC4CEB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399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72DC-A799-4DDE-96E8-AE59EF8A04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1E5-3648-4BAA-B42A-B79FC4CEB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123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72DC-A799-4DDE-96E8-AE59EF8A04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1E5-3648-4BAA-B42A-B79FC4CEB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508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72DC-A799-4DDE-96E8-AE59EF8A04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1E5-3648-4BAA-B42A-B79FC4CEB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748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72DC-A799-4DDE-96E8-AE59EF8A04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1E5-3648-4BAA-B42A-B79FC4CEB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643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161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7352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80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809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495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590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21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1230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895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709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489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6705600" y="-381000"/>
            <a:ext cx="2133600" cy="762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Front"/>
              <a:lightRig rig="threePt" dir="t"/>
            </a:scene3d>
            <a:sp3d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86" y="1412875"/>
            <a:ext cx="4059214" cy="5256213"/>
          </a:xfrm>
        </p:spPr>
        <p:txBody>
          <a:bodyPr/>
          <a:lstStyle>
            <a:lvl1pPr>
              <a:buFont typeface="Courier New" pitchFamily="49" charset="0"/>
              <a:buChar char="o"/>
              <a:defRPr sz="2400" baseline="0"/>
            </a:lvl1pPr>
            <a:lvl2pPr>
              <a:buFont typeface="Courier New" pitchFamily="49" charset="0"/>
              <a:buChar char="o"/>
              <a:defRPr sz="2000" b="0" baseline="0"/>
            </a:lvl2pPr>
            <a:lvl3pPr>
              <a:buFont typeface="Courier New" pitchFamily="49" charset="0"/>
              <a:buChar char="o"/>
              <a:defRPr sz="1800" baseline="0"/>
            </a:lvl3pPr>
            <a:lvl4pPr>
              <a:buFont typeface="Courier New" pitchFamily="49" charset="0"/>
              <a:buChar char="o"/>
              <a:defRPr sz="1600" baseline="0"/>
            </a:lvl4pPr>
            <a:lvl5pPr>
              <a:buFont typeface="Courier New" pitchFamily="49" charset="0"/>
              <a:buChar char="o"/>
              <a:defRPr sz="14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1428736"/>
            <a:ext cx="4041775" cy="5286412"/>
          </a:xfrm>
        </p:spPr>
        <p:txBody>
          <a:bodyPr/>
          <a:lstStyle>
            <a:lvl1pPr>
              <a:buFont typeface="Courier New" pitchFamily="49" charset="0"/>
              <a:buChar char="o"/>
              <a:defRPr sz="2400"/>
            </a:lvl1pPr>
            <a:lvl2pPr>
              <a:buFont typeface="Courier New" pitchFamily="49" charset="0"/>
              <a:buChar char="o"/>
              <a:defRPr sz="2000"/>
            </a:lvl2pPr>
            <a:lvl3pPr>
              <a:buFont typeface="Courier New" pitchFamily="49" charset="0"/>
              <a:buChar char="o"/>
              <a:defRPr sz="1800"/>
            </a:lvl3pPr>
            <a:lvl4pPr>
              <a:buFont typeface="Courier New" pitchFamily="49" charset="0"/>
              <a:buChar char="o"/>
              <a:defRPr sz="1600"/>
            </a:lvl4pPr>
            <a:lvl5pPr>
              <a:buFont typeface="Courier New" pitchFamily="49" charset="0"/>
              <a:buChar char="o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715140" y="71416"/>
            <a:ext cx="2143140" cy="285750"/>
          </a:xfrm>
        </p:spPr>
        <p:txBody>
          <a:bodyPr/>
          <a:lstStyle>
            <a:lvl1pPr algn="ctr">
              <a:buNone/>
              <a:defRPr sz="1200">
                <a:latin typeface="+mj-lt"/>
              </a:defRPr>
            </a:lvl1pPr>
            <a:lvl2pPr algn="ctr">
              <a:defRPr sz="1200">
                <a:latin typeface="+mj-lt"/>
              </a:defRPr>
            </a:lvl2pPr>
            <a:lvl3pPr algn="ctr">
              <a:defRPr sz="1200">
                <a:latin typeface="+mj-lt"/>
              </a:defRPr>
            </a:lvl3pPr>
            <a:lvl4pPr algn="ctr">
              <a:defRPr sz="1200">
                <a:latin typeface="+mj-lt"/>
              </a:defRPr>
            </a:lvl4pPr>
            <a:lvl5pPr algn="ctr">
              <a:defRPr sz="12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1807232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6705600" y="-381000"/>
            <a:ext cx="2133600" cy="762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Front"/>
              <a:lightRig rig="threePt" dir="t"/>
            </a:scene3d>
            <a:sp3d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Courier New" pitchFamily="49" charset="0"/>
              <a:buChar char="o"/>
              <a:defRPr baseline="0">
                <a:latin typeface="Arial" pitchFamily="34" charset="0"/>
              </a:defRPr>
            </a:lvl1pPr>
            <a:lvl2pPr>
              <a:buFont typeface="Courier New" pitchFamily="49" charset="0"/>
              <a:buChar char="o"/>
              <a:defRPr baseline="0">
                <a:latin typeface="Arial" pitchFamily="34" charset="0"/>
              </a:defRPr>
            </a:lvl2pPr>
            <a:lvl3pPr>
              <a:buFont typeface="Courier New" pitchFamily="49" charset="0"/>
              <a:buChar char="o"/>
              <a:defRPr baseline="0">
                <a:latin typeface="Arial" pitchFamily="34" charset="0"/>
              </a:defRPr>
            </a:lvl3pPr>
            <a:lvl4pPr>
              <a:buFont typeface="Courier New" pitchFamily="49" charset="0"/>
              <a:buChar char="o"/>
              <a:defRPr baseline="0">
                <a:latin typeface="Arial" pitchFamily="34" charset="0"/>
              </a:defRPr>
            </a:lvl4pPr>
            <a:lvl5pPr>
              <a:buFont typeface="Courier New" pitchFamily="49" charset="0"/>
              <a:buChar char="o"/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715140" y="71416"/>
            <a:ext cx="2143140" cy="285750"/>
          </a:xfrm>
        </p:spPr>
        <p:txBody>
          <a:bodyPr/>
          <a:lstStyle>
            <a:lvl1pPr algn="ctr">
              <a:buNone/>
              <a:defRPr sz="1200">
                <a:latin typeface="+mj-lt"/>
              </a:defRPr>
            </a:lvl1pPr>
            <a:lvl2pPr algn="ctr">
              <a:defRPr sz="1200">
                <a:latin typeface="+mj-lt"/>
              </a:defRPr>
            </a:lvl2pPr>
            <a:lvl3pPr algn="ctr">
              <a:defRPr sz="1200">
                <a:latin typeface="+mj-lt"/>
              </a:defRPr>
            </a:lvl3pPr>
            <a:lvl4pPr algn="ctr">
              <a:defRPr sz="1200">
                <a:latin typeface="+mj-lt"/>
              </a:defRPr>
            </a:lvl4pPr>
            <a:lvl5pPr algn="ctr">
              <a:defRPr sz="12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3530271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u="none">
                <a:solidFill>
                  <a:srgbClr val="FFFFFF"/>
                </a:solidFill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u="none">
                <a:solidFill>
                  <a:srgbClr val="FFFFFF"/>
                </a:solidFill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8A475-EBDD-4AE5-B4D2-EB4078B038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7175" name="Picture 6" descr="Shop.comPoweredbyMHK_White_PNG.png"/>
          <p:cNvPicPr>
            <a:picLocks noChangeAspect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239000" y="6400800"/>
            <a:ext cx="18288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37318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itchFamily="2" charset="2"/>
        <a:buChar char="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80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80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80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80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95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59F3E6F-D96A-E541-B932-013660EAC6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EB48209-7C90-F74D-9D0C-FF7EFE81B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28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72DC-A799-4DDE-96E8-AE59EF8A04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51E5-3648-4BAA-B42A-B79FC4CEB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70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>
                <a:solidFill>
                  <a:prstClr val="black">
                    <a:tint val="75000"/>
                  </a:prstClr>
                </a:solidFill>
                <a:ea typeface="新細明體" pitchFamily="18" charset="-120"/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ea typeface="新細明體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ea typeface="新細明體" pitchFamily="18" charset="-12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8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5911" y="139483"/>
            <a:ext cx="8689489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TW" sz="4400" dirty="0">
                <a:solidFill>
                  <a:srgbClr val="FFFFFF"/>
                </a:solidFill>
                <a:ea typeface="華康儷中黑" pitchFamily="49" charset="-120"/>
              </a:rPr>
              <a:t>2014 TLS®</a:t>
            </a:r>
            <a:r>
              <a:rPr lang="zh-TW" altLang="en-US" sz="4400" dirty="0">
                <a:solidFill>
                  <a:srgbClr val="FFFFFF"/>
                </a:solidFill>
                <a:ea typeface="華康儷中黑" pitchFamily="49" charset="-120"/>
              </a:rPr>
              <a:t>健康生活纖形比賽 </a:t>
            </a:r>
            <a:br>
              <a:rPr lang="zh-TW" altLang="en-US" sz="4400" dirty="0">
                <a:solidFill>
                  <a:srgbClr val="FFFFFF"/>
                </a:solidFill>
                <a:ea typeface="華康儷中黑" pitchFamily="49" charset="-120"/>
              </a:rPr>
            </a:br>
            <a:r>
              <a:rPr lang="en-US" altLang="zh-TW" sz="4000" dirty="0">
                <a:solidFill>
                  <a:srgbClr val="FFFFFF"/>
                </a:solidFill>
                <a:ea typeface="華康儷中黑" pitchFamily="49" charset="-120"/>
              </a:rPr>
              <a:t>FIND YOUR FIT CHALLENGE</a:t>
            </a:r>
            <a:endParaRPr lang="en-US" altLang="zh-TW" sz="4000" b="1" dirty="0">
              <a:solidFill>
                <a:prstClr val="white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965325" y="2312119"/>
            <a:ext cx="599916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6800" b="1" dirty="0">
                <a:solidFill>
                  <a:srgbClr val="33CCFF"/>
                </a:solidFill>
              </a:rPr>
              <a:t>Emmy Yeung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240158" y="3589219"/>
            <a:ext cx="5412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3600" kern="0" dirty="0">
                <a:solidFill>
                  <a:prstClr val="white"/>
                </a:solidFill>
                <a:ea typeface="華康儷中黑" pitchFamily="49" charset="-120"/>
              </a:rPr>
              <a:t>產品拓展經理</a:t>
            </a:r>
            <a:r>
              <a:rPr lang="en-US" altLang="zh-TW" sz="3600" kern="0" dirty="0">
                <a:solidFill>
                  <a:prstClr val="white"/>
                </a:solidFill>
                <a:ea typeface="華康儷中黑" pitchFamily="49" charset="-120"/>
              </a:rPr>
              <a:t/>
            </a:r>
            <a:br>
              <a:rPr lang="en-US" altLang="zh-TW" sz="3600" kern="0" dirty="0">
                <a:solidFill>
                  <a:prstClr val="white"/>
                </a:solidFill>
                <a:ea typeface="華康儷中黑" pitchFamily="49" charset="-120"/>
              </a:rPr>
            </a:br>
            <a:r>
              <a:rPr lang="en-US" altLang="zh-TW" sz="3600" kern="0" dirty="0">
                <a:solidFill>
                  <a:prstClr val="white"/>
                </a:solidFill>
                <a:ea typeface="華康儷中黑" pitchFamily="49" charset="-120"/>
              </a:rPr>
              <a:t>Product Manager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7840" y="2174816"/>
            <a:ext cx="2484000" cy="3094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11007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fter_Sid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29399" y="2362200"/>
            <a:ext cx="1817003" cy="342900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ea typeface="華康儷中黑" pitchFamily="49" charset="-120"/>
              </a:rPr>
              <a:t>前</a:t>
            </a:r>
            <a:r>
              <a:rPr lang="en-US" sz="2000" b="1" dirty="0">
                <a:solidFill>
                  <a:prstClr val="black"/>
                </a:solidFill>
                <a:ea typeface="華康儷中黑" pitchFamily="49" charset="-120"/>
              </a:rPr>
              <a:t> Before 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705600" y="18288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ea typeface="華康儷中黑" pitchFamily="49" charset="-120"/>
              </a:rPr>
              <a:t>後</a:t>
            </a:r>
            <a:r>
              <a:rPr lang="en-US" sz="2000" b="1" dirty="0">
                <a:solidFill>
                  <a:prstClr val="black"/>
                </a:solidFill>
                <a:ea typeface="華康儷中黑" pitchFamily="49" charset="-120"/>
              </a:rPr>
              <a:t> After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3064" y="6408827"/>
            <a:ext cx="7467600" cy="22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*</a:t>
            </a:r>
            <a:r>
              <a:rPr lang="zh-TW" altLang="en-US" sz="1000" dirty="0">
                <a:solidFill>
                  <a:srgbClr val="808080"/>
                </a:solidFill>
                <a:ea typeface="華康儷中黑" pitchFamily="49" charset="-120"/>
              </a:rPr>
              <a:t>見證人的效果並非典型的，個別人士的效果或有不同。</a:t>
            </a: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TLS®</a:t>
            </a:r>
            <a:r>
              <a:rPr lang="zh-TW" altLang="en-US" sz="1000" dirty="0">
                <a:solidFill>
                  <a:srgbClr val="808080"/>
                </a:solidFill>
                <a:ea typeface="華康儷中黑" pitchFamily="49" charset="-120"/>
              </a:rPr>
              <a:t>補充品為</a:t>
            </a: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 TLS</a:t>
            </a:r>
            <a:r>
              <a:rPr lang="zh-TW" altLang="en-US" sz="1000" dirty="0">
                <a:solidFill>
                  <a:srgbClr val="808080"/>
                </a:solidFill>
                <a:ea typeface="華康儷中黑" pitchFamily="49" charset="-120"/>
              </a:rPr>
              <a:t>健康生活纖型計劃的一部份，系統包含健康飲食及運動。</a:t>
            </a:r>
            <a:endParaRPr lang="en-US" sz="1000" dirty="0">
              <a:solidFill>
                <a:srgbClr val="000000"/>
              </a:solidFill>
              <a:ea typeface="華康儷中黑" pitchFamily="49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6548943"/>
            <a:ext cx="7620000" cy="328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*Results shown in this testimonial may not be typical. Individual results will vary. TLS supplements are part of The TLS® Weight Loss Solution which includes a healthy diet and exercise.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352800" y="-76200"/>
            <a:ext cx="5791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7000" dirty="0">
                <a:solidFill>
                  <a:srgbClr val="FFFFFF"/>
                </a:solidFill>
                <a:ea typeface="華康儷中黑" pitchFamily="49" charset="-120"/>
              </a:rPr>
              <a:t>Denny Cheung</a:t>
            </a:r>
            <a:endParaRPr lang="en-US" sz="7000" dirty="0">
              <a:solidFill>
                <a:srgbClr val="FFFFFF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2362199"/>
            <a:ext cx="2201728" cy="339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 descr="After_Front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29200" y="2362199"/>
            <a:ext cx="1828800" cy="3419061"/>
          </a:xfrm>
          <a:prstGeom prst="rect">
            <a:avLst/>
          </a:prstGeom>
        </p:spPr>
      </p:pic>
      <p:pic>
        <p:nvPicPr>
          <p:cNvPr id="24" name="Picture 23" descr="Before_side(2)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667000" y="2362200"/>
            <a:ext cx="2057400" cy="33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236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100187" y="6128187"/>
            <a:ext cx="3950063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*</a:t>
            </a:r>
            <a:r>
              <a:rPr lang="zh-TW" altLang="en-US" sz="1000" dirty="0">
                <a:solidFill>
                  <a:srgbClr val="808080"/>
                </a:solidFill>
                <a:ea typeface="華康儷中黑" pitchFamily="49" charset="-120"/>
              </a:rPr>
              <a:t>見證人的效果並非典型的，個別人士的效果或有不同。</a:t>
            </a: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TLS®</a:t>
            </a:r>
            <a:r>
              <a:rPr lang="zh-TW" altLang="en-US" sz="1000" dirty="0">
                <a:solidFill>
                  <a:srgbClr val="808080"/>
                </a:solidFill>
                <a:ea typeface="華康儷中黑" pitchFamily="49" charset="-120"/>
              </a:rPr>
              <a:t>補充品為</a:t>
            </a: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 TLS</a:t>
            </a:r>
            <a:r>
              <a:rPr lang="zh-TW" altLang="en-US" sz="1000" dirty="0">
                <a:solidFill>
                  <a:srgbClr val="808080"/>
                </a:solidFill>
                <a:ea typeface="華康儷中黑" pitchFamily="49" charset="-120"/>
              </a:rPr>
              <a:t>健康生活纖營計劃的一部份，系統包含健康飲食及運動。</a:t>
            </a:r>
            <a:endParaRPr lang="en-US" sz="1000" dirty="0">
              <a:solidFill>
                <a:srgbClr val="000000"/>
              </a:solidFill>
              <a:ea typeface="華康儷中黑" pitchFamily="49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13323" y="6421770"/>
            <a:ext cx="403067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*Results shown in this testimonial may not be typical. Individual results will vary. TLS</a:t>
            </a:r>
            <a:r>
              <a:rPr lang="en-US" altLang="zh-TW" sz="1000" dirty="0">
                <a:solidFill>
                  <a:srgbClr val="808080"/>
                </a:solidFill>
                <a:ea typeface="華康儷中黑" pitchFamily="49" charset="-120"/>
              </a:rPr>
              <a:t>®</a:t>
            </a: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 supplements are part of The TLS Weight Loss Solution which includes a healthy diet and exercise.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67400" y="1792338"/>
            <a:ext cx="3276600" cy="44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400" b="1" dirty="0" err="1">
                <a:solidFill>
                  <a:srgbClr val="7030A0"/>
                </a:solidFill>
                <a:ea typeface="華康儷中黑" pitchFamily="49" charset="-120"/>
              </a:rPr>
              <a:t>總體重減少</a:t>
            </a:r>
            <a:r>
              <a:rPr lang="en-US" sz="2400" b="1" dirty="0">
                <a:solidFill>
                  <a:srgbClr val="7030A0"/>
                </a:solidFill>
                <a:ea typeface="華康儷中黑" pitchFamily="49" charset="-120"/>
              </a:rPr>
              <a:t> 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000" b="1" dirty="0">
                <a:solidFill>
                  <a:srgbClr val="7030A0"/>
                </a:solidFill>
                <a:ea typeface="華康儷中黑" pitchFamily="49" charset="-120"/>
              </a:rPr>
              <a:t>Total Weight Loss</a:t>
            </a:r>
          </a:p>
          <a:p>
            <a:pPr algn="ctr">
              <a:lnSpc>
                <a:spcPct val="85000"/>
              </a:lnSpc>
              <a:spcBef>
                <a:spcPct val="15000"/>
              </a:spcBef>
            </a:pPr>
            <a:r>
              <a:rPr lang="en-US" sz="3200" b="1" dirty="0">
                <a:solidFill>
                  <a:srgbClr val="0070C0"/>
                </a:solidFill>
                <a:ea typeface="華康儷中黑" pitchFamily="49" charset="-120"/>
              </a:rPr>
              <a:t>14.0</a:t>
            </a:r>
            <a:r>
              <a:rPr lang="en-US" sz="2800" b="1" dirty="0">
                <a:solidFill>
                  <a:srgbClr val="0070C0"/>
                </a:solidFill>
                <a:ea typeface="華康儷中黑" pitchFamily="49" charset="-120"/>
              </a:rPr>
              <a:t>磅 lbs</a:t>
            </a:r>
          </a:p>
          <a:p>
            <a:pPr algn="ctr">
              <a:lnSpc>
                <a:spcPct val="85000"/>
              </a:lnSpc>
              <a:spcBef>
                <a:spcPct val="15000"/>
              </a:spcBef>
            </a:pPr>
            <a:endParaRPr lang="en-US" sz="2000" b="1" dirty="0">
              <a:solidFill>
                <a:srgbClr val="7030A0"/>
              </a:solidFill>
              <a:ea typeface="華康儷中黑" pitchFamily="49" charset="-120"/>
            </a:endParaRP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400" b="1" dirty="0" err="1">
                <a:solidFill>
                  <a:srgbClr val="7030A0"/>
                </a:solidFill>
                <a:ea typeface="華康儷中黑" pitchFamily="49" charset="-120"/>
              </a:rPr>
              <a:t>總脂肪減少</a:t>
            </a:r>
            <a:r>
              <a:rPr lang="en-US" sz="2400" b="1" dirty="0">
                <a:solidFill>
                  <a:srgbClr val="7030A0"/>
                </a:solidFill>
                <a:ea typeface="華康儷中黑" pitchFamily="49" charset="-120"/>
              </a:rPr>
              <a:t> 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000" b="1" dirty="0">
                <a:solidFill>
                  <a:srgbClr val="7030A0"/>
                </a:solidFill>
                <a:ea typeface="華康儷中黑" pitchFamily="49" charset="-120"/>
              </a:rPr>
              <a:t>Total Fat Loss 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000" b="1" dirty="0">
                <a:solidFill>
                  <a:srgbClr val="7030A0"/>
                </a:solidFill>
                <a:ea typeface="華康儷中黑" pitchFamily="49" charset="-120"/>
              </a:rPr>
              <a:t>	</a:t>
            </a:r>
            <a:r>
              <a:rPr lang="en-US" sz="3200" b="1" dirty="0">
                <a:solidFill>
                  <a:srgbClr val="0070C0"/>
                </a:solidFill>
                <a:ea typeface="華康儷中黑" pitchFamily="49" charset="-120"/>
              </a:rPr>
              <a:t>4.6</a:t>
            </a:r>
            <a:r>
              <a:rPr lang="en-US" sz="2800" b="1" dirty="0">
                <a:solidFill>
                  <a:srgbClr val="0070C0"/>
                </a:solidFill>
                <a:ea typeface="華康儷中黑" pitchFamily="49" charset="-120"/>
              </a:rPr>
              <a:t>%</a:t>
            </a:r>
          </a:p>
          <a:p>
            <a:pPr algn="ctr">
              <a:lnSpc>
                <a:spcPct val="85000"/>
              </a:lnSpc>
              <a:spcBef>
                <a:spcPct val="15000"/>
              </a:spcBef>
            </a:pPr>
            <a:endParaRPr lang="en-US" sz="2200" b="1" dirty="0">
              <a:solidFill>
                <a:srgbClr val="7030A0"/>
              </a:solidFill>
              <a:ea typeface="華康儷中黑" pitchFamily="49" charset="-120"/>
            </a:endParaRP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zh-TW" altLang="en-US" sz="2400" b="1" dirty="0">
                <a:solidFill>
                  <a:srgbClr val="7030A0"/>
                </a:solidFill>
                <a:ea typeface="華康儷中黑" pitchFamily="49" charset="-120"/>
              </a:rPr>
              <a:t>總腰圍減少 </a:t>
            </a:r>
            <a:endParaRPr lang="en-US" altLang="zh-TW" sz="2400" b="1" dirty="0">
              <a:solidFill>
                <a:srgbClr val="7030A0"/>
              </a:solidFill>
              <a:ea typeface="華康儷中黑" pitchFamily="49" charset="-120"/>
            </a:endParaRP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zh-TW" sz="2000" b="1" dirty="0">
                <a:solidFill>
                  <a:srgbClr val="7030A0"/>
                </a:solidFill>
                <a:ea typeface="華康儷中黑" pitchFamily="49" charset="-120"/>
              </a:rPr>
              <a:t>Total Waist Loss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zh-TW" sz="2000" b="1" dirty="0">
                <a:solidFill>
                  <a:srgbClr val="7030A0"/>
                </a:solidFill>
                <a:ea typeface="華康儷中黑" pitchFamily="49" charset="-120"/>
              </a:rPr>
              <a:t>	</a:t>
            </a:r>
            <a:r>
              <a:rPr lang="en-US" altLang="zh-TW" sz="3200" b="1" dirty="0">
                <a:solidFill>
                  <a:srgbClr val="0070C0"/>
                </a:solidFill>
                <a:ea typeface="華康儷中黑" pitchFamily="49" charset="-120"/>
              </a:rPr>
              <a:t>4.0</a:t>
            </a:r>
            <a:r>
              <a:rPr lang="zh-TW" altLang="en-US" sz="2800" b="1" dirty="0">
                <a:solidFill>
                  <a:srgbClr val="0070C0"/>
                </a:solidFill>
                <a:ea typeface="華康儷中黑" pitchFamily="49" charset="-120"/>
              </a:rPr>
              <a:t>吋</a:t>
            </a:r>
            <a:r>
              <a:rPr lang="en-US" altLang="zh-TW" sz="2800" b="1" dirty="0">
                <a:solidFill>
                  <a:srgbClr val="0070C0"/>
                </a:solidFill>
                <a:ea typeface="華康儷中黑" pitchFamily="49" charset="-120"/>
              </a:rPr>
              <a:t>Inches</a:t>
            </a:r>
            <a:endParaRPr lang="en-US" sz="2800" b="1" dirty="0">
              <a:solidFill>
                <a:srgbClr val="0070C0"/>
              </a:solidFill>
              <a:ea typeface="華康儷中黑" pitchFamily="49" charset="-120"/>
            </a:endParaRPr>
          </a:p>
          <a:p>
            <a:pPr>
              <a:lnSpc>
                <a:spcPct val="85000"/>
              </a:lnSpc>
              <a:spcBef>
                <a:spcPct val="15000"/>
              </a:spcBef>
            </a:pPr>
            <a:endParaRPr 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ea typeface="華康儷中黑" pitchFamily="49" charset="-12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52800" y="-76200"/>
            <a:ext cx="5791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7000" dirty="0">
                <a:solidFill>
                  <a:srgbClr val="FFFFFF"/>
                </a:solidFill>
                <a:ea typeface="華康儷中黑" pitchFamily="49" charset="-120"/>
              </a:rPr>
              <a:t>Denny Cheung</a:t>
            </a:r>
            <a:endParaRPr lang="en-US" sz="7000" dirty="0">
              <a:solidFill>
                <a:srgbClr val="FFFFFF"/>
              </a:solidFill>
            </a:endParaRPr>
          </a:p>
        </p:txBody>
      </p:sp>
      <p:pic>
        <p:nvPicPr>
          <p:cNvPr id="2051" name="Picture 3" descr="M:\All Brands\TLS Weight Loss Solution\Find Your Fit Challenge\Finalist\CheungChiPing_Denny\After_Front(Edited)_13100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657" y="717057"/>
            <a:ext cx="4662857" cy="6217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7421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100187" y="6128187"/>
            <a:ext cx="3950063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*</a:t>
            </a:r>
            <a:r>
              <a:rPr lang="zh-TW" altLang="en-US" sz="1000" dirty="0">
                <a:solidFill>
                  <a:srgbClr val="808080"/>
                </a:solidFill>
                <a:ea typeface="華康儷中黑" pitchFamily="49" charset="-120"/>
              </a:rPr>
              <a:t>見證人的效果並非典型的，個別人士的效果或有不同。</a:t>
            </a: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TLS®</a:t>
            </a:r>
            <a:r>
              <a:rPr lang="zh-TW" altLang="en-US" sz="1000" dirty="0">
                <a:solidFill>
                  <a:srgbClr val="808080"/>
                </a:solidFill>
                <a:ea typeface="華康儷中黑" pitchFamily="49" charset="-120"/>
              </a:rPr>
              <a:t>補充品為</a:t>
            </a: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 TLS</a:t>
            </a:r>
            <a:r>
              <a:rPr lang="zh-TW" altLang="en-US" sz="1000" dirty="0">
                <a:solidFill>
                  <a:srgbClr val="808080"/>
                </a:solidFill>
                <a:ea typeface="華康儷中黑" pitchFamily="49" charset="-120"/>
              </a:rPr>
              <a:t>健康生活纖營計劃的一部份，系統包含健康飲食及運動。</a:t>
            </a:r>
            <a:endParaRPr lang="en-US" sz="1000" dirty="0">
              <a:solidFill>
                <a:srgbClr val="000000"/>
              </a:solidFill>
              <a:ea typeface="華康儷中黑" pitchFamily="49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13323" y="6421770"/>
            <a:ext cx="403067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*Results shown in this testimonial may not be typical. Individual results will vary. TLS</a:t>
            </a:r>
            <a:r>
              <a:rPr lang="en-US" altLang="zh-TW" sz="1000" dirty="0">
                <a:solidFill>
                  <a:srgbClr val="808080"/>
                </a:solidFill>
                <a:ea typeface="華康儷中黑" pitchFamily="49" charset="-120"/>
              </a:rPr>
              <a:t>®</a:t>
            </a:r>
            <a:r>
              <a:rPr lang="en-US" sz="1000" dirty="0">
                <a:solidFill>
                  <a:srgbClr val="808080"/>
                </a:solidFill>
                <a:ea typeface="華康儷中黑" pitchFamily="49" charset="-120"/>
              </a:rPr>
              <a:t> supplements are part of The TLS Weight Loss Solution which includes a healthy diet and exercise.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67400" y="1792338"/>
            <a:ext cx="3276600" cy="44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400" b="1" dirty="0" err="1">
                <a:solidFill>
                  <a:srgbClr val="7030A0"/>
                </a:solidFill>
                <a:ea typeface="華康儷中黑" pitchFamily="49" charset="-120"/>
              </a:rPr>
              <a:t>總體重減少</a:t>
            </a:r>
            <a:r>
              <a:rPr lang="en-US" sz="2400" b="1" dirty="0">
                <a:solidFill>
                  <a:srgbClr val="7030A0"/>
                </a:solidFill>
                <a:ea typeface="華康儷中黑" pitchFamily="49" charset="-120"/>
              </a:rPr>
              <a:t> 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000" b="1" dirty="0">
                <a:solidFill>
                  <a:srgbClr val="7030A0"/>
                </a:solidFill>
                <a:ea typeface="華康儷中黑" pitchFamily="49" charset="-120"/>
              </a:rPr>
              <a:t>Total Weight Loss</a:t>
            </a:r>
          </a:p>
          <a:p>
            <a:pPr algn="ctr">
              <a:lnSpc>
                <a:spcPct val="85000"/>
              </a:lnSpc>
              <a:spcBef>
                <a:spcPct val="15000"/>
              </a:spcBef>
            </a:pPr>
            <a:r>
              <a:rPr lang="en-US" sz="3200" b="1" dirty="0">
                <a:solidFill>
                  <a:srgbClr val="0070C0"/>
                </a:solidFill>
                <a:ea typeface="華康儷中黑" pitchFamily="49" charset="-120"/>
              </a:rPr>
              <a:t>14.0</a:t>
            </a:r>
            <a:r>
              <a:rPr lang="en-US" sz="2800" b="1" dirty="0">
                <a:solidFill>
                  <a:srgbClr val="0070C0"/>
                </a:solidFill>
                <a:ea typeface="華康儷中黑" pitchFamily="49" charset="-120"/>
              </a:rPr>
              <a:t>磅 lbs</a:t>
            </a:r>
          </a:p>
          <a:p>
            <a:pPr algn="ctr">
              <a:lnSpc>
                <a:spcPct val="85000"/>
              </a:lnSpc>
              <a:spcBef>
                <a:spcPct val="15000"/>
              </a:spcBef>
            </a:pPr>
            <a:endParaRPr lang="en-US" sz="2000" b="1" dirty="0">
              <a:solidFill>
                <a:srgbClr val="7030A0"/>
              </a:solidFill>
              <a:ea typeface="華康儷中黑" pitchFamily="49" charset="-120"/>
            </a:endParaRP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400" b="1" dirty="0" err="1">
                <a:solidFill>
                  <a:srgbClr val="7030A0"/>
                </a:solidFill>
                <a:ea typeface="華康儷中黑" pitchFamily="49" charset="-120"/>
              </a:rPr>
              <a:t>總脂肪減少</a:t>
            </a:r>
            <a:r>
              <a:rPr lang="en-US" sz="2400" b="1" dirty="0">
                <a:solidFill>
                  <a:srgbClr val="7030A0"/>
                </a:solidFill>
                <a:ea typeface="華康儷中黑" pitchFamily="49" charset="-120"/>
              </a:rPr>
              <a:t> 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000" b="1" dirty="0">
                <a:solidFill>
                  <a:srgbClr val="7030A0"/>
                </a:solidFill>
                <a:ea typeface="華康儷中黑" pitchFamily="49" charset="-120"/>
              </a:rPr>
              <a:t>Total Fat Loss 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000" b="1" dirty="0">
                <a:solidFill>
                  <a:srgbClr val="7030A0"/>
                </a:solidFill>
                <a:ea typeface="華康儷中黑" pitchFamily="49" charset="-120"/>
              </a:rPr>
              <a:t>	</a:t>
            </a:r>
            <a:r>
              <a:rPr lang="en-US" sz="3200" b="1" dirty="0">
                <a:solidFill>
                  <a:srgbClr val="0070C0"/>
                </a:solidFill>
                <a:ea typeface="華康儷中黑" pitchFamily="49" charset="-120"/>
              </a:rPr>
              <a:t>4.6</a:t>
            </a:r>
            <a:r>
              <a:rPr lang="en-US" sz="2800" b="1" dirty="0">
                <a:solidFill>
                  <a:srgbClr val="0070C0"/>
                </a:solidFill>
                <a:ea typeface="華康儷中黑" pitchFamily="49" charset="-120"/>
              </a:rPr>
              <a:t>%</a:t>
            </a:r>
          </a:p>
          <a:p>
            <a:pPr algn="ctr">
              <a:lnSpc>
                <a:spcPct val="85000"/>
              </a:lnSpc>
              <a:spcBef>
                <a:spcPct val="15000"/>
              </a:spcBef>
            </a:pPr>
            <a:endParaRPr lang="en-US" sz="2200" b="1" dirty="0">
              <a:solidFill>
                <a:srgbClr val="7030A0"/>
              </a:solidFill>
              <a:ea typeface="華康儷中黑" pitchFamily="49" charset="-120"/>
            </a:endParaRP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zh-TW" altLang="en-US" sz="2400" b="1" dirty="0">
                <a:solidFill>
                  <a:srgbClr val="7030A0"/>
                </a:solidFill>
                <a:ea typeface="華康儷中黑" pitchFamily="49" charset="-120"/>
              </a:rPr>
              <a:t>總腰圍減少 </a:t>
            </a:r>
            <a:endParaRPr lang="en-US" altLang="zh-TW" sz="2400" b="1" dirty="0">
              <a:solidFill>
                <a:srgbClr val="7030A0"/>
              </a:solidFill>
              <a:ea typeface="華康儷中黑" pitchFamily="49" charset="-120"/>
            </a:endParaRP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zh-TW" sz="2000" b="1" dirty="0">
                <a:solidFill>
                  <a:srgbClr val="7030A0"/>
                </a:solidFill>
                <a:ea typeface="華康儷中黑" pitchFamily="49" charset="-120"/>
              </a:rPr>
              <a:t>Total Waist Loss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zh-TW" sz="2000" b="1" dirty="0">
                <a:solidFill>
                  <a:srgbClr val="7030A0"/>
                </a:solidFill>
                <a:ea typeface="華康儷中黑" pitchFamily="49" charset="-120"/>
              </a:rPr>
              <a:t>	</a:t>
            </a:r>
            <a:r>
              <a:rPr lang="en-US" altLang="zh-TW" sz="3200" b="1" dirty="0">
                <a:solidFill>
                  <a:srgbClr val="0070C0"/>
                </a:solidFill>
                <a:ea typeface="華康儷中黑" pitchFamily="49" charset="-120"/>
              </a:rPr>
              <a:t>4.0</a:t>
            </a:r>
            <a:r>
              <a:rPr lang="zh-TW" altLang="en-US" sz="2800" b="1" dirty="0">
                <a:solidFill>
                  <a:srgbClr val="0070C0"/>
                </a:solidFill>
                <a:ea typeface="華康儷中黑" pitchFamily="49" charset="-120"/>
              </a:rPr>
              <a:t>吋</a:t>
            </a:r>
            <a:r>
              <a:rPr lang="en-US" altLang="zh-TW" sz="2800" b="1" dirty="0">
                <a:solidFill>
                  <a:srgbClr val="0070C0"/>
                </a:solidFill>
                <a:ea typeface="華康儷中黑" pitchFamily="49" charset="-120"/>
              </a:rPr>
              <a:t>Inches</a:t>
            </a:r>
            <a:endParaRPr lang="en-US" sz="2800" b="1" dirty="0">
              <a:solidFill>
                <a:srgbClr val="0070C0"/>
              </a:solidFill>
              <a:ea typeface="華康儷中黑" pitchFamily="49" charset="-120"/>
            </a:endParaRPr>
          </a:p>
          <a:p>
            <a:pPr>
              <a:lnSpc>
                <a:spcPct val="85000"/>
              </a:lnSpc>
              <a:spcBef>
                <a:spcPct val="15000"/>
              </a:spcBef>
            </a:pPr>
            <a:endParaRPr 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ea typeface="華康儷中黑" pitchFamily="49" charset="-12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52800" y="-76200"/>
            <a:ext cx="5791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7000" dirty="0">
                <a:solidFill>
                  <a:srgbClr val="FFFFFF"/>
                </a:solidFill>
                <a:ea typeface="華康儷中黑" pitchFamily="49" charset="-120"/>
              </a:rPr>
              <a:t>Denny Cheung</a:t>
            </a:r>
            <a:endParaRPr lang="en-US" sz="7000" dirty="0">
              <a:solidFill>
                <a:srgbClr val="FFFFFF"/>
              </a:solidFill>
            </a:endParaRPr>
          </a:p>
        </p:txBody>
      </p:sp>
      <p:pic>
        <p:nvPicPr>
          <p:cNvPr id="2051" name="Picture 3" descr="M:\All Brands\TLS Weight Loss Solution\Find Your Fit Challenge\Finalist\CheungChiPing_Denny\After_Front(Edited)_13100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657" y="717057"/>
            <a:ext cx="4662857" cy="6217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8430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9826" y="4998569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>
                <a:solidFill>
                  <a:srgbClr val="B9C62E"/>
                </a:solidFill>
                <a:latin typeface="Arial Narrow" pitchFamily="34" charset="0"/>
                <a:ea typeface="華康儷中黑" pitchFamily="49" charset="-120"/>
              </a:rPr>
              <a:t>20</a:t>
            </a:r>
            <a:r>
              <a:rPr lang="en-US" altLang="zh-TW" sz="2200" b="1" dirty="0">
                <a:solidFill>
                  <a:srgbClr val="50CFFF"/>
                </a:solidFill>
                <a:latin typeface="Arial Narrow" pitchFamily="34" charset="0"/>
                <a:ea typeface="華康儷中黑" pitchFamily="49" charset="-120"/>
              </a:rPr>
              <a:t>14</a:t>
            </a:r>
            <a:r>
              <a:rPr lang="zh-TW" altLang="en-US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45 Book" pitchFamily="50" charset="0"/>
                <a:ea typeface="華康儷中黑" pitchFamily="49" charset="-120"/>
              </a:rPr>
              <a:t>美安香港年會</a:t>
            </a:r>
            <a:endParaRPr lang="en-US" altLang="zh-TW" sz="2200" dirty="0">
              <a:solidFill>
                <a:prstClr val="black">
                  <a:lumMod val="85000"/>
                  <a:lumOff val="15000"/>
                </a:prstClr>
              </a:solidFill>
              <a:latin typeface="Avenir 45 Book" pitchFamily="50" charset="0"/>
              <a:ea typeface="華康儷中黑" pitchFamily="49" charset="-120"/>
            </a:endParaRPr>
          </a:p>
          <a:p>
            <a:pPr algn="ctr"/>
            <a:r>
              <a:rPr lang="en-US" sz="2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ea typeface="微軟正黑體" pitchFamily="34" charset="-120"/>
              </a:rPr>
              <a:t>mhk</a:t>
            </a: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ea typeface="微軟正黑體" pitchFamily="34" charset="-120"/>
              </a:rPr>
              <a:t> Annual Convention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2129269" y="441560"/>
            <a:ext cx="4876800" cy="4496378"/>
            <a:chOff x="2129269" y="398018"/>
            <a:chExt cx="4876800" cy="4496378"/>
          </a:xfrm>
        </p:grpSpPr>
        <p:pic>
          <p:nvPicPr>
            <p:cNvPr id="1026" name="Picture 2" descr="M:\Events\Convention\Annual Convention\HKConv14\Them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7738" y="398018"/>
              <a:ext cx="4519612" cy="435451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129269" y="4586619"/>
              <a:ext cx="487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venir 45 Book" pitchFamily="50" charset="0"/>
                  <a:ea typeface="華康儷中黑" pitchFamily="49" charset="-120"/>
                </a:rPr>
                <a:t>嶄新的公司，嶄新的機會，嶄新的你</a:t>
              </a:r>
              <a:endParaRPr lang="en-US" altLang="zh-TW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45 Book" pitchFamily="50" charset="0"/>
                <a:ea typeface="華康儷中黑" pitchFamily="49" charset="-12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249695" y="5769822"/>
            <a:ext cx="2640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ea typeface="微軟正黑體" pitchFamily="34" charset="-120"/>
              </a:rPr>
              <a:t>#MHKAC</a:t>
            </a:r>
            <a:r>
              <a:rPr lang="en-US" sz="3600" b="1" dirty="0">
                <a:solidFill>
                  <a:srgbClr val="B9C62E"/>
                </a:solidFill>
                <a:latin typeface="Arial Narrow" pitchFamily="34" charset="0"/>
                <a:ea typeface="微軟正黑體" pitchFamily="34" charset="-12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xmlns="" val="33392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456644">
            <a:off x="-228600" y="152400"/>
            <a:ext cx="9751186" cy="7010400"/>
          </a:xfrm>
          <a:prstGeom prst="irregularSeal2">
            <a:avLst/>
          </a:prstGeom>
          <a:solidFill>
            <a:schemeClr val="accent1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115753">
            <a:off x="963932" y="2346829"/>
            <a:ext cx="649160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獎金及獎品總值</a:t>
            </a:r>
            <a:endParaRPr lang="en-US" altLang="zh-TW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  <a:p>
            <a:pPr algn="ctr"/>
            <a:r>
              <a:rPr lang="zh-TW" altLang="en-US" sz="4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超過</a:t>
            </a:r>
            <a:r>
              <a:rPr lang="en-US" altLang="zh-TW" sz="4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華康儷中黑" pitchFamily="49" charset="-120"/>
              </a:rPr>
              <a:t>HK</a:t>
            </a:r>
            <a:r>
              <a:rPr lang="en-US" altLang="zh-TW" sz="4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$38,000!!!!!</a:t>
            </a:r>
            <a:endParaRPr lang="en-US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Awarding HK$38,000+</a:t>
            </a:r>
          </a:p>
          <a:p>
            <a:pPr algn="ctr"/>
            <a:r>
              <a:rPr lang="en-US" sz="4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CASH &amp; PRIZES!!!!!</a:t>
            </a:r>
          </a:p>
        </p:txBody>
      </p:sp>
    </p:spTree>
    <p:extLst>
      <p:ext uri="{BB962C8B-B14F-4D97-AF65-F5344CB8AC3E}">
        <p14:creationId xmlns:p14="http://schemas.microsoft.com/office/powerpoint/2010/main" xmlns="" val="1591595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r>
              <a:rPr lang="en-US" altLang="zh-TW" sz="4200" dirty="0" smtClean="0">
                <a:solidFill>
                  <a:srgbClr val="FFFFFF"/>
                </a:solidFill>
              </a:rPr>
              <a:t>2014 TLS®</a:t>
            </a:r>
            <a:r>
              <a:rPr lang="zh-TW" altLang="en-US" sz="4200" dirty="0" smtClean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  <a:t>健康生活纖形比賽</a:t>
            </a:r>
            <a:r>
              <a:rPr lang="en-US" altLang="zh-TW" sz="4200" dirty="0" smtClean="0">
                <a:solidFill>
                  <a:srgbClr val="FFFFFF"/>
                </a:solidFill>
              </a:rPr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FIND YOUR FIT CHALLENGE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38200" y="4114800"/>
            <a:ext cx="7391400" cy="1752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b="1" dirty="0">
                <a:solidFill>
                  <a:srgbClr val="10253F"/>
                </a:solidFill>
              </a:rPr>
              <a:t>Challenge </a:t>
            </a:r>
            <a:r>
              <a:rPr lang="en-US" sz="2600" b="1" dirty="0" smtClean="0">
                <a:solidFill>
                  <a:srgbClr val="10253F"/>
                </a:solidFill>
              </a:rPr>
              <a:t>Dates </a:t>
            </a:r>
          </a:p>
          <a:p>
            <a:pPr marL="457200" lvl="1" indent="0">
              <a:buNone/>
            </a:pPr>
            <a:r>
              <a:rPr lang="en-US" sz="2600" b="1" dirty="0" smtClean="0">
                <a:solidFill>
                  <a:srgbClr val="10253F"/>
                </a:solidFill>
              </a:rPr>
              <a:t>Saturday June 14, 2014 – </a:t>
            </a:r>
          </a:p>
          <a:p>
            <a:pPr marL="457200" lvl="1" indent="0">
              <a:buNone/>
            </a:pPr>
            <a:r>
              <a:rPr lang="en-US" sz="2600" b="1" dirty="0" smtClean="0">
                <a:solidFill>
                  <a:srgbClr val="10253F"/>
                </a:solidFill>
              </a:rPr>
              <a:t>Friday September 5, 2014</a:t>
            </a:r>
            <a:endParaRPr lang="en-US" sz="2600" dirty="0">
              <a:solidFill>
                <a:srgbClr val="10253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4831" y="5352871"/>
            <a:ext cx="688856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Awarding</a:t>
            </a:r>
          </a:p>
          <a:p>
            <a:pPr algn="ctr"/>
            <a:r>
              <a:rPr lang="en-US" sz="38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$38,000 + CASH &amp; PRIZES!!!!!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371600"/>
            <a:ext cx="7391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algn="ctr" defTabSz="457200">
              <a:spcBef>
                <a:spcPct val="20000"/>
              </a:spcBef>
              <a:buFont typeface="Arial"/>
              <a:buNone/>
              <a:defRPr/>
            </a:pPr>
            <a:r>
              <a:rPr lang="zh-TW" altLang="en-US" sz="2800" b="1" dirty="0">
                <a:solidFill>
                  <a:srgbClr val="10253F"/>
                </a:solidFill>
                <a:ea typeface="華康儷中黑" pitchFamily="49" charset="-120"/>
              </a:rPr>
              <a:t>比賽日期</a:t>
            </a:r>
            <a:r>
              <a:rPr lang="en-US" sz="2800" b="1" dirty="0">
                <a:solidFill>
                  <a:srgbClr val="10253F"/>
                </a:solidFill>
                <a:ea typeface="華康儷中黑" pitchFamily="49" charset="-120"/>
              </a:rPr>
              <a:t> </a:t>
            </a:r>
          </a:p>
          <a:p>
            <a:pPr lvl="1" algn="ctr" defTabSz="457200">
              <a:spcBef>
                <a:spcPct val="20000"/>
              </a:spcBef>
            </a:pPr>
            <a:r>
              <a:rPr lang="en-US" sz="2800" b="1" dirty="0">
                <a:solidFill>
                  <a:srgbClr val="10253F"/>
                </a:solidFill>
                <a:ea typeface="華康儷中黑" pitchFamily="49" charset="-120"/>
              </a:rPr>
              <a:t> </a:t>
            </a:r>
            <a:r>
              <a:rPr lang="en-US" altLang="zh-TW" sz="2800" b="1" dirty="0">
                <a:solidFill>
                  <a:srgbClr val="10253F"/>
                </a:solidFill>
                <a:ea typeface="華康儷中黑" pitchFamily="49" charset="-120"/>
              </a:rPr>
              <a:t>2014</a:t>
            </a:r>
            <a:r>
              <a:rPr lang="zh-TW" altLang="en-US" sz="2800" b="1" dirty="0">
                <a:solidFill>
                  <a:srgbClr val="10253F"/>
                </a:solidFill>
                <a:ea typeface="華康儷中黑" pitchFamily="49" charset="-120"/>
              </a:rPr>
              <a:t>年</a:t>
            </a:r>
            <a:r>
              <a:rPr lang="en-US" sz="2800" b="1" dirty="0">
                <a:solidFill>
                  <a:srgbClr val="10253F"/>
                </a:solidFill>
                <a:ea typeface="華康儷中黑" pitchFamily="49" charset="-120"/>
              </a:rPr>
              <a:t>6</a:t>
            </a:r>
            <a:r>
              <a:rPr lang="zh-TW" altLang="en-US" sz="2800" b="1" dirty="0">
                <a:solidFill>
                  <a:srgbClr val="10253F"/>
                </a:solidFill>
                <a:ea typeface="華康儷中黑" pitchFamily="49" charset="-120"/>
              </a:rPr>
              <a:t>月</a:t>
            </a:r>
            <a:r>
              <a:rPr lang="en-US" sz="2800" b="1" dirty="0">
                <a:solidFill>
                  <a:srgbClr val="10253F"/>
                </a:solidFill>
                <a:ea typeface="華康儷中黑" pitchFamily="49" charset="-120"/>
              </a:rPr>
              <a:t>14</a:t>
            </a:r>
            <a:r>
              <a:rPr lang="zh-TW" altLang="en-US" sz="2800" b="1" dirty="0">
                <a:solidFill>
                  <a:srgbClr val="10253F"/>
                </a:solidFill>
                <a:ea typeface="華康儷中黑" pitchFamily="49" charset="-120"/>
              </a:rPr>
              <a:t>日</a:t>
            </a:r>
            <a:r>
              <a:rPr lang="en-US" altLang="zh-TW" sz="2800" b="1" dirty="0">
                <a:solidFill>
                  <a:srgbClr val="10253F"/>
                </a:solidFill>
                <a:ea typeface="華康儷中黑" pitchFamily="49" charset="-120"/>
              </a:rPr>
              <a:t>(</a:t>
            </a:r>
            <a:r>
              <a:rPr lang="zh-TW" altLang="en-US" sz="2800" b="1" dirty="0">
                <a:solidFill>
                  <a:srgbClr val="10253F"/>
                </a:solidFill>
                <a:ea typeface="華康儷中黑" pitchFamily="49" charset="-120"/>
              </a:rPr>
              <a:t>六</a:t>
            </a:r>
            <a:r>
              <a:rPr lang="en-US" altLang="zh-TW" sz="2800" b="1" dirty="0">
                <a:solidFill>
                  <a:srgbClr val="10253F"/>
                </a:solidFill>
                <a:ea typeface="華康儷中黑" pitchFamily="49" charset="-120"/>
              </a:rPr>
              <a:t>)</a:t>
            </a:r>
            <a:endParaRPr lang="en-US" sz="2800" dirty="0">
              <a:solidFill>
                <a:srgbClr val="10253F"/>
              </a:solidFill>
              <a:ea typeface="華康儷中黑" pitchFamily="49" charset="-120"/>
            </a:endParaRPr>
          </a:p>
          <a:p>
            <a:pPr lvl="1" algn="ctr" defTabSz="457200">
              <a:spcBef>
                <a:spcPct val="20000"/>
              </a:spcBef>
            </a:pPr>
            <a:r>
              <a:rPr lang="zh-TW" altLang="en-US" sz="2800" b="1" dirty="0">
                <a:solidFill>
                  <a:srgbClr val="10253F"/>
                </a:solidFill>
                <a:ea typeface="華康儷中黑" pitchFamily="49" charset="-120"/>
              </a:rPr>
              <a:t>至</a:t>
            </a:r>
            <a:r>
              <a:rPr lang="en-US" sz="2800" b="1" dirty="0">
                <a:solidFill>
                  <a:srgbClr val="10253F"/>
                </a:solidFill>
                <a:ea typeface="華康儷中黑" pitchFamily="49" charset="-120"/>
              </a:rPr>
              <a:t>2014</a:t>
            </a:r>
            <a:r>
              <a:rPr lang="zh-TW" altLang="en-US" sz="2800" b="1" dirty="0">
                <a:solidFill>
                  <a:srgbClr val="10253F"/>
                </a:solidFill>
                <a:ea typeface="華康儷中黑" pitchFamily="49" charset="-120"/>
              </a:rPr>
              <a:t>年</a:t>
            </a:r>
            <a:r>
              <a:rPr lang="en-US" altLang="zh-TW" sz="2800" b="1" dirty="0">
                <a:solidFill>
                  <a:srgbClr val="10253F"/>
                </a:solidFill>
                <a:ea typeface="華康儷中黑" pitchFamily="49" charset="-120"/>
              </a:rPr>
              <a:t>9</a:t>
            </a:r>
            <a:r>
              <a:rPr lang="zh-TW" altLang="en-US" sz="2800" b="1" dirty="0">
                <a:solidFill>
                  <a:srgbClr val="10253F"/>
                </a:solidFill>
                <a:ea typeface="華康儷中黑" pitchFamily="49" charset="-120"/>
              </a:rPr>
              <a:t>月</a:t>
            </a:r>
            <a:r>
              <a:rPr lang="en-US" altLang="zh-TW" sz="2800" b="1" dirty="0">
                <a:solidFill>
                  <a:srgbClr val="10253F"/>
                </a:solidFill>
                <a:ea typeface="華康儷中黑" pitchFamily="49" charset="-120"/>
              </a:rPr>
              <a:t>5</a:t>
            </a:r>
            <a:r>
              <a:rPr lang="zh-TW" altLang="en-US" sz="2800" b="1" dirty="0">
                <a:solidFill>
                  <a:srgbClr val="10253F"/>
                </a:solidFill>
                <a:ea typeface="華康儷中黑" pitchFamily="49" charset="-120"/>
              </a:rPr>
              <a:t>日</a:t>
            </a:r>
            <a:r>
              <a:rPr lang="en-US" altLang="zh-TW" sz="2800" b="1" dirty="0">
                <a:solidFill>
                  <a:srgbClr val="10253F"/>
                </a:solidFill>
                <a:ea typeface="華康儷中黑" pitchFamily="49" charset="-120"/>
              </a:rPr>
              <a:t>(</a:t>
            </a:r>
            <a:r>
              <a:rPr lang="zh-TW" altLang="en-US" sz="2800" b="1" dirty="0">
                <a:solidFill>
                  <a:srgbClr val="10253F"/>
                </a:solidFill>
                <a:ea typeface="華康儷中黑" pitchFamily="49" charset="-120"/>
              </a:rPr>
              <a:t>五</a:t>
            </a:r>
            <a:r>
              <a:rPr lang="en-US" altLang="zh-TW" sz="2800" b="1" dirty="0">
                <a:solidFill>
                  <a:srgbClr val="10253F"/>
                </a:solidFill>
                <a:ea typeface="華康儷中黑" pitchFamily="49" charset="-120"/>
              </a:rPr>
              <a:t>)</a:t>
            </a:r>
            <a:endParaRPr lang="en-US" sz="2800" dirty="0">
              <a:solidFill>
                <a:srgbClr val="10253F"/>
              </a:solidFill>
              <a:ea typeface="華康儷中黑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38271"/>
            <a:ext cx="688856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8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獎金及獎品總值</a:t>
            </a:r>
            <a:endParaRPr lang="en-US" altLang="zh-TW" sz="3800" b="1" dirty="0">
              <a:ln w="19050">
                <a:noFill/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  <a:p>
            <a:pPr algn="ctr"/>
            <a:r>
              <a:rPr lang="zh-TW" altLang="en-US" sz="38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超過</a:t>
            </a:r>
            <a:r>
              <a:rPr lang="en-US" altLang="zh-TW" sz="38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華康儷中黑" pitchFamily="49" charset="-120"/>
              </a:rPr>
              <a:t>HK</a:t>
            </a:r>
            <a:r>
              <a:rPr lang="en-US" altLang="zh-TW" sz="38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$38,000</a:t>
            </a:r>
            <a:r>
              <a:rPr lang="en-US" sz="38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!!!!!</a:t>
            </a:r>
          </a:p>
        </p:txBody>
      </p:sp>
    </p:spTree>
    <p:extLst>
      <p:ext uri="{BB962C8B-B14F-4D97-AF65-F5344CB8AC3E}">
        <p14:creationId xmlns:p14="http://schemas.microsoft.com/office/powerpoint/2010/main" xmlns="" val="1683660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343400"/>
            <a:ext cx="8839200" cy="2590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3497C9"/>
                </a:solidFill>
              </a:rPr>
              <a:t>Winners are selected based on </a:t>
            </a:r>
            <a:r>
              <a:rPr lang="en-US" sz="1800" u="sng" dirty="0" smtClean="0">
                <a:solidFill>
                  <a:srgbClr val="3497C9"/>
                </a:solidFill>
              </a:rPr>
              <a:t>2 criteria</a:t>
            </a:r>
            <a:r>
              <a:rPr lang="en-US" sz="1800" dirty="0" smtClean="0">
                <a:solidFill>
                  <a:srgbClr val="3497C9"/>
                </a:solidFill>
              </a:rPr>
              <a:t>:</a:t>
            </a:r>
            <a:endParaRPr lang="en-US" sz="1800" u="sng" dirty="0" smtClean="0">
              <a:solidFill>
                <a:srgbClr val="3497C9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3497C9"/>
                </a:solidFill>
              </a:rPr>
              <a:t>	</a:t>
            </a:r>
            <a:r>
              <a:rPr lang="en-US" sz="1800" b="1" dirty="0" smtClean="0">
                <a:solidFill>
                  <a:srgbClr val="3497C9"/>
                </a:solidFill>
              </a:rPr>
              <a:t>70%</a:t>
            </a:r>
            <a:r>
              <a:rPr lang="en-US" sz="1800" dirty="0" smtClean="0">
                <a:solidFill>
                  <a:srgbClr val="3497C9"/>
                </a:solidFill>
              </a:rPr>
              <a:t> - “Before” &amp; “After” Pictures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3497C9"/>
                </a:solidFill>
              </a:rPr>
              <a:t>	</a:t>
            </a:r>
            <a:r>
              <a:rPr lang="en-US" sz="1800" b="1" dirty="0" smtClean="0">
                <a:solidFill>
                  <a:srgbClr val="3497C9"/>
                </a:solidFill>
              </a:rPr>
              <a:t>30% </a:t>
            </a:r>
            <a:r>
              <a:rPr lang="en-US" sz="1800" dirty="0" smtClean="0">
                <a:solidFill>
                  <a:srgbClr val="3497C9"/>
                </a:solidFill>
              </a:rPr>
              <a:t>- Testimonial Essay</a:t>
            </a: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1F2465"/>
                </a:solidFill>
              </a:rPr>
              <a:t>“Before” and “After” photos: 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3497C9"/>
                </a:solidFill>
              </a:rPr>
              <a:t>Each participant must submit 3 “Before” and 3 “After” full body shots (one frontal, one profile, one back photo)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1F2465"/>
                </a:solidFill>
              </a:rPr>
              <a:t>Written Essay: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3497C9"/>
                </a:solidFill>
              </a:rPr>
              <a:t>Each participant must submit an essay of 350-500 words describing how body transformation has improved their life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02228"/>
            <a:ext cx="8305800" cy="2688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dirty="0" smtClean="0">
                <a:solidFill>
                  <a:srgbClr val="3497C9"/>
                </a:solidFill>
                <a:ea typeface="華康儷中黑" pitchFamily="49" charset="-120"/>
              </a:rPr>
              <a:t>優勝者將按以下</a:t>
            </a:r>
            <a:r>
              <a:rPr lang="en-US" sz="2000" u="sng" dirty="0" smtClean="0">
                <a:solidFill>
                  <a:srgbClr val="3497C9"/>
                </a:solidFill>
                <a:ea typeface="華康儷中黑" pitchFamily="49" charset="-120"/>
              </a:rPr>
              <a:t>2</a:t>
            </a:r>
            <a:r>
              <a:rPr lang="zh-TW" altLang="en-US" sz="2000" u="sng" dirty="0" smtClean="0">
                <a:solidFill>
                  <a:srgbClr val="3497C9"/>
                </a:solidFill>
                <a:ea typeface="華康儷中黑" pitchFamily="49" charset="-120"/>
              </a:rPr>
              <a:t>個標準</a:t>
            </a:r>
            <a:r>
              <a:rPr lang="zh-TW" altLang="en-US" sz="2000" dirty="0" smtClean="0">
                <a:solidFill>
                  <a:srgbClr val="3497C9"/>
                </a:solidFill>
                <a:ea typeface="華康儷中黑" pitchFamily="49" charset="-120"/>
              </a:rPr>
              <a:t>選出：</a:t>
            </a:r>
            <a:endParaRPr lang="en-US" sz="2000" u="sng" dirty="0" smtClean="0">
              <a:solidFill>
                <a:srgbClr val="3497C9"/>
              </a:solidFill>
              <a:ea typeface="華康儷中黑" pitchFamily="49" charset="-12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3497C9"/>
                </a:solidFill>
                <a:ea typeface="華康儷中黑" pitchFamily="49" charset="-120"/>
              </a:rPr>
              <a:t>	</a:t>
            </a:r>
            <a:r>
              <a:rPr lang="en-US" sz="2000" b="1" dirty="0" smtClean="0">
                <a:solidFill>
                  <a:srgbClr val="3497C9"/>
                </a:solidFill>
                <a:ea typeface="華康儷中黑" pitchFamily="49" charset="-120"/>
              </a:rPr>
              <a:t>70%</a:t>
            </a:r>
            <a:r>
              <a:rPr lang="en-US" sz="2000" dirty="0" smtClean="0">
                <a:solidFill>
                  <a:srgbClr val="3497C9"/>
                </a:solidFill>
                <a:ea typeface="華康儷中黑" pitchFamily="49" charset="-120"/>
              </a:rPr>
              <a:t> - </a:t>
            </a:r>
            <a:r>
              <a:rPr lang="zh-TW" altLang="en-US" sz="2000" dirty="0" smtClean="0">
                <a:solidFill>
                  <a:srgbClr val="3497C9"/>
                </a:solidFill>
                <a:ea typeface="華康儷中黑" pitchFamily="49" charset="-120"/>
              </a:rPr>
              <a:t>減重前後照片</a:t>
            </a:r>
            <a:endParaRPr lang="en-US" sz="2000" dirty="0" smtClean="0">
              <a:solidFill>
                <a:srgbClr val="3497C9"/>
              </a:solidFill>
              <a:ea typeface="華康儷中黑" pitchFamily="49" charset="-12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3497C9"/>
                </a:solidFill>
                <a:ea typeface="華康儷中黑" pitchFamily="49" charset="-120"/>
              </a:rPr>
              <a:t>	</a:t>
            </a:r>
            <a:r>
              <a:rPr lang="en-US" sz="2000" b="1" dirty="0" smtClean="0">
                <a:solidFill>
                  <a:srgbClr val="3497C9"/>
                </a:solidFill>
                <a:ea typeface="華康儷中黑" pitchFamily="49" charset="-120"/>
              </a:rPr>
              <a:t>30% </a:t>
            </a:r>
            <a:r>
              <a:rPr lang="en-US" sz="2000" dirty="0" smtClean="0">
                <a:solidFill>
                  <a:srgbClr val="3497C9"/>
                </a:solidFill>
                <a:ea typeface="華康儷中黑" pitchFamily="49" charset="-120"/>
              </a:rPr>
              <a:t>- </a:t>
            </a:r>
            <a:r>
              <a:rPr lang="zh-TW" altLang="en-US" sz="2000" dirty="0" smtClean="0">
                <a:solidFill>
                  <a:srgbClr val="3497C9"/>
                </a:solidFill>
                <a:ea typeface="華康儷中黑" pitchFamily="49" charset="-120"/>
              </a:rPr>
              <a:t>減重故事分享</a:t>
            </a:r>
            <a:endParaRPr lang="en-US" sz="2000" dirty="0" smtClean="0">
              <a:ea typeface="華康儷中黑" pitchFamily="49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1F2465"/>
                </a:solidFill>
                <a:ea typeface="華康儷中黑" pitchFamily="49" charset="-120"/>
              </a:rPr>
              <a:t>減重前後照片：</a:t>
            </a:r>
            <a:endParaRPr lang="en-US" sz="2000" dirty="0" smtClean="0">
              <a:solidFill>
                <a:srgbClr val="1F2465"/>
              </a:solidFill>
              <a:ea typeface="華康儷中黑" pitchFamily="49" charset="-120"/>
            </a:endParaRPr>
          </a:p>
          <a:p>
            <a:pPr>
              <a:buFont typeface="Arial"/>
              <a:buChar char="•"/>
            </a:pPr>
            <a:r>
              <a:rPr lang="zh-TW" altLang="en-US" sz="1800" dirty="0" smtClean="0">
                <a:solidFill>
                  <a:srgbClr val="3497C9"/>
                </a:solidFill>
                <a:ea typeface="華康儷中黑" pitchFamily="49" charset="-120"/>
              </a:rPr>
              <a:t>參賽者必須提交</a:t>
            </a:r>
            <a:r>
              <a:rPr lang="en-US" sz="1800" dirty="0" smtClean="0">
                <a:solidFill>
                  <a:srgbClr val="3497C9"/>
                </a:solidFill>
                <a:ea typeface="華康儷中黑" pitchFamily="49" charset="-120"/>
              </a:rPr>
              <a:t>3</a:t>
            </a:r>
            <a:r>
              <a:rPr lang="zh-TW" altLang="en-US" sz="1800" dirty="0" smtClean="0">
                <a:solidFill>
                  <a:srgbClr val="3497C9"/>
                </a:solidFill>
                <a:ea typeface="華康儷中黑" pitchFamily="49" charset="-120"/>
              </a:rPr>
              <a:t>張減重前照片及</a:t>
            </a:r>
            <a:r>
              <a:rPr lang="en-US" sz="1800" dirty="0" smtClean="0">
                <a:solidFill>
                  <a:srgbClr val="3497C9"/>
                </a:solidFill>
                <a:ea typeface="華康儷中黑" pitchFamily="49" charset="-120"/>
              </a:rPr>
              <a:t>3</a:t>
            </a:r>
            <a:r>
              <a:rPr lang="zh-TW" altLang="en-US" sz="1800" dirty="0" smtClean="0">
                <a:solidFill>
                  <a:srgbClr val="3497C9"/>
                </a:solidFill>
                <a:ea typeface="華康儷中黑" pitchFamily="49" charset="-120"/>
              </a:rPr>
              <a:t>張減重後照片</a:t>
            </a:r>
            <a:r>
              <a:rPr lang="en-US" altLang="zh-TW" sz="1800" dirty="0" smtClean="0">
                <a:solidFill>
                  <a:srgbClr val="3497C9"/>
                </a:solidFill>
                <a:ea typeface="華康儷中黑" pitchFamily="49" charset="-120"/>
              </a:rPr>
              <a:t>(</a:t>
            </a:r>
            <a:r>
              <a:rPr lang="zh-TW" altLang="en-US" sz="1800" dirty="0" smtClean="0">
                <a:solidFill>
                  <a:srgbClr val="3497C9"/>
                </a:solidFill>
                <a:ea typeface="華康儷中黑" pitchFamily="49" charset="-120"/>
              </a:rPr>
              <a:t>全身：正面、背面、側面各</a:t>
            </a:r>
            <a:r>
              <a:rPr lang="en-US" altLang="zh-TW" sz="1800" dirty="0" smtClean="0">
                <a:solidFill>
                  <a:srgbClr val="3497C9"/>
                </a:solidFill>
                <a:ea typeface="華康儷中黑" pitchFamily="49" charset="-120"/>
              </a:rPr>
              <a:t>1</a:t>
            </a:r>
            <a:r>
              <a:rPr lang="zh-TW" altLang="en-US" sz="1800" dirty="0" smtClean="0">
                <a:solidFill>
                  <a:srgbClr val="3497C9"/>
                </a:solidFill>
                <a:ea typeface="華康儷中黑" pitchFamily="49" charset="-120"/>
              </a:rPr>
              <a:t>張</a:t>
            </a:r>
            <a:r>
              <a:rPr lang="en-US" altLang="zh-TW" sz="1800" dirty="0" smtClean="0">
                <a:solidFill>
                  <a:srgbClr val="3497C9"/>
                </a:solidFill>
                <a:ea typeface="華康儷中黑" pitchFamily="49" charset="-120"/>
              </a:rPr>
              <a:t>)</a:t>
            </a:r>
            <a:endParaRPr lang="en-US" sz="1800" dirty="0" smtClean="0">
              <a:solidFill>
                <a:srgbClr val="3497C9"/>
              </a:solidFill>
              <a:ea typeface="華康儷中黑" pitchFamily="49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1F2465"/>
                </a:solidFill>
                <a:ea typeface="華康儷中黑" pitchFamily="49" charset="-120"/>
              </a:rPr>
              <a:t>減重故事分享：</a:t>
            </a:r>
            <a:endParaRPr lang="en-US" sz="2000" dirty="0" smtClean="0">
              <a:solidFill>
                <a:srgbClr val="1F2465"/>
              </a:solidFill>
              <a:ea typeface="華康儷中黑" pitchFamily="49" charset="-120"/>
            </a:endParaRPr>
          </a:p>
          <a:p>
            <a:r>
              <a:rPr lang="zh-TW" altLang="en-US" sz="1800" dirty="0" smtClean="0">
                <a:solidFill>
                  <a:srgbClr val="3497C9"/>
                </a:solidFill>
                <a:ea typeface="華康儷中黑" pitchFamily="49" charset="-120"/>
              </a:rPr>
              <a:t>參賽者必須提交</a:t>
            </a:r>
            <a:r>
              <a:rPr lang="en-US" sz="1800" dirty="0" smtClean="0">
                <a:solidFill>
                  <a:srgbClr val="3497C9"/>
                </a:solidFill>
                <a:ea typeface="華康儷中黑" pitchFamily="49" charset="-120"/>
              </a:rPr>
              <a:t>350-500</a:t>
            </a:r>
            <a:r>
              <a:rPr lang="zh-TW" altLang="en-US" sz="1800" dirty="0" smtClean="0">
                <a:solidFill>
                  <a:srgbClr val="3497C9"/>
                </a:solidFill>
                <a:ea typeface="華康儷中黑" pitchFamily="49" charset="-120"/>
              </a:rPr>
              <a:t>字的故事分享，描述成功減重為生活帶來甚麼改變</a:t>
            </a:r>
            <a:endParaRPr lang="en-US" sz="1800" dirty="0" smtClean="0">
              <a:solidFill>
                <a:srgbClr val="3497C9"/>
              </a:solidFill>
              <a:ea typeface="華康儷中黑" pitchFamily="49" charset="-120"/>
            </a:endParaRPr>
          </a:p>
          <a:p>
            <a:endParaRPr lang="en-US" sz="2000" dirty="0" smtClean="0">
              <a:ea typeface="華康儷中黑" pitchFamily="49" charset="-120"/>
            </a:endParaRPr>
          </a:p>
          <a:p>
            <a:pPr>
              <a:buNone/>
            </a:pPr>
            <a:endParaRPr lang="en-US" sz="2000" dirty="0" smtClean="0">
              <a:ea typeface="華康儷中黑" pitchFamily="49" charset="-120"/>
            </a:endParaRPr>
          </a:p>
          <a:p>
            <a:pPr>
              <a:buNone/>
            </a:pPr>
            <a:endParaRPr lang="en-US" sz="2000" dirty="0" smtClean="0">
              <a:ea typeface="華康儷中黑" pitchFamily="49" charset="-120"/>
            </a:endParaRPr>
          </a:p>
          <a:p>
            <a:pPr>
              <a:buNone/>
            </a:pPr>
            <a:endParaRPr lang="en-US" sz="2000" dirty="0">
              <a:ea typeface="華康儷中黑" pitchFamily="49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TW" altLang="en-US" sz="440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  <a:t>優勝資格</a:t>
            </a:r>
            <a:r>
              <a:rPr lang="en-US" sz="440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sz="440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</a:br>
            <a:r>
              <a:rPr lang="en-US" sz="3600" dirty="0">
                <a:solidFill>
                  <a:srgbClr val="FFFFFF"/>
                </a:solidFill>
              </a:rPr>
              <a:t>Criteria to Win</a:t>
            </a:r>
          </a:p>
        </p:txBody>
      </p:sp>
    </p:spTree>
    <p:extLst>
      <p:ext uri="{BB962C8B-B14F-4D97-AF65-F5344CB8AC3E}">
        <p14:creationId xmlns:p14="http://schemas.microsoft.com/office/powerpoint/2010/main" xmlns="" val="3878364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3962400"/>
            <a:ext cx="8839200" cy="25908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3497C9"/>
                </a:solidFill>
              </a:rPr>
              <a:t>1</a:t>
            </a:r>
            <a:r>
              <a:rPr lang="en-US" sz="2400" b="1" baseline="30000" dirty="0" smtClean="0">
                <a:solidFill>
                  <a:srgbClr val="3497C9"/>
                </a:solidFill>
              </a:rPr>
              <a:t>st</a:t>
            </a:r>
            <a:r>
              <a:rPr lang="en-US" sz="2400" b="1" dirty="0" smtClean="0">
                <a:solidFill>
                  <a:srgbClr val="3497C9"/>
                </a:solidFill>
              </a:rPr>
              <a:t> Prize: </a:t>
            </a:r>
            <a:r>
              <a:rPr lang="en-US" altLang="zh-TW" sz="2400" b="1" u="sng" dirty="0" smtClean="0">
                <a:solidFill>
                  <a:srgbClr val="7030A0"/>
                </a:solidFill>
              </a:rPr>
              <a:t>HK</a:t>
            </a:r>
            <a:r>
              <a:rPr lang="en-US" sz="2400" b="1" u="sng" dirty="0" smtClean="0">
                <a:solidFill>
                  <a:srgbClr val="7030A0"/>
                </a:solidFill>
              </a:rPr>
              <a:t>$6,000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Cash + 6 bottles of TLS CORE + 1 Ticket to 2014 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1F2465"/>
                </a:solidFill>
              </a:rPr>
              <a:t>Coach </a:t>
            </a:r>
            <a:r>
              <a:rPr lang="en-US" b="1" dirty="0">
                <a:solidFill>
                  <a:srgbClr val="1F2465"/>
                </a:solidFill>
              </a:rPr>
              <a:t>Prize: </a:t>
            </a:r>
            <a:r>
              <a:rPr lang="en-US" altLang="zh-TW" b="1" dirty="0" smtClean="0">
                <a:solidFill>
                  <a:srgbClr val="7030A0"/>
                </a:solidFill>
              </a:rPr>
              <a:t>HK</a:t>
            </a:r>
            <a:r>
              <a:rPr lang="en-US" b="1" dirty="0" smtClean="0">
                <a:solidFill>
                  <a:srgbClr val="7030A0"/>
                </a:solidFill>
              </a:rPr>
              <a:t>$3,000 </a:t>
            </a:r>
            <a:r>
              <a:rPr lang="en-US" b="1" dirty="0" smtClean="0">
                <a:solidFill>
                  <a:srgbClr val="3497C9"/>
                </a:solidFill>
              </a:rPr>
              <a:t>(1</a:t>
            </a:r>
            <a:r>
              <a:rPr lang="en-US" b="1" baseline="30000" dirty="0" smtClean="0">
                <a:solidFill>
                  <a:srgbClr val="3497C9"/>
                </a:solidFill>
              </a:rPr>
              <a:t>st</a:t>
            </a:r>
            <a:r>
              <a:rPr lang="en-US" b="1" dirty="0" smtClean="0">
                <a:solidFill>
                  <a:srgbClr val="3497C9"/>
                </a:solidFill>
              </a:rPr>
              <a:t> place winner only)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3497C9"/>
                </a:solidFill>
              </a:rPr>
              <a:t>2nd </a:t>
            </a:r>
            <a:r>
              <a:rPr lang="en-US" sz="2400" b="1" dirty="0">
                <a:solidFill>
                  <a:srgbClr val="3497C9"/>
                </a:solidFill>
              </a:rPr>
              <a:t>Prize: 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HK</a:t>
            </a:r>
            <a:r>
              <a:rPr lang="en-US" sz="2400" b="1" dirty="0" smtClean="0">
                <a:solidFill>
                  <a:srgbClr val="7030A0"/>
                </a:solidFill>
              </a:rPr>
              <a:t>$3,500 </a:t>
            </a:r>
            <a:r>
              <a:rPr lang="en-US" sz="2400" dirty="0" smtClean="0">
                <a:solidFill>
                  <a:srgbClr val="7030A0"/>
                </a:solidFill>
              </a:rPr>
              <a:t>+ </a:t>
            </a:r>
            <a:r>
              <a:rPr lang="en-US" sz="2400" dirty="0">
                <a:solidFill>
                  <a:srgbClr val="7030A0"/>
                </a:solidFill>
              </a:rPr>
              <a:t>6 bottles of TLS CORE + 1 Ticket to 2014 LS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3497C9"/>
                </a:solidFill>
              </a:rPr>
              <a:t>3</a:t>
            </a:r>
            <a:r>
              <a:rPr lang="en-US" sz="2400" b="1" baseline="30000" dirty="0" smtClean="0">
                <a:solidFill>
                  <a:srgbClr val="3497C9"/>
                </a:solidFill>
              </a:rPr>
              <a:t>rd</a:t>
            </a:r>
            <a:r>
              <a:rPr lang="en-US" sz="2400" b="1" dirty="0" smtClean="0">
                <a:solidFill>
                  <a:srgbClr val="3497C9"/>
                </a:solidFill>
              </a:rPr>
              <a:t> Prize: 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HK</a:t>
            </a:r>
            <a:r>
              <a:rPr lang="en-US" sz="2400" b="1" dirty="0" smtClean="0">
                <a:solidFill>
                  <a:srgbClr val="7030A0"/>
                </a:solidFill>
              </a:rPr>
              <a:t>$2,500 </a:t>
            </a:r>
            <a:r>
              <a:rPr lang="en-US" sz="2400" dirty="0" smtClean="0">
                <a:solidFill>
                  <a:srgbClr val="7030A0"/>
                </a:solidFill>
              </a:rPr>
              <a:t>+ </a:t>
            </a:r>
            <a:r>
              <a:rPr lang="en-US" sz="2400" dirty="0">
                <a:solidFill>
                  <a:srgbClr val="7030A0"/>
                </a:solidFill>
              </a:rPr>
              <a:t>6 bottles of TLS CORE + 1 Ticket to 2014 LS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8991600" cy="16002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dirty="0" smtClean="0">
                <a:solidFill>
                  <a:srgbClr val="3497C9"/>
                </a:solidFill>
                <a:ea typeface="華康儷中黑" pitchFamily="49" charset="-120"/>
              </a:rPr>
              <a:t>第</a:t>
            </a:r>
            <a:r>
              <a:rPr lang="en-US" sz="2400" dirty="0" smtClean="0">
                <a:solidFill>
                  <a:srgbClr val="3497C9"/>
                </a:solidFill>
                <a:ea typeface="華康儷中黑" pitchFamily="49" charset="-120"/>
              </a:rPr>
              <a:t>1</a:t>
            </a:r>
            <a:r>
              <a:rPr lang="zh-TW" altLang="en-US" sz="2400" dirty="0" smtClean="0">
                <a:solidFill>
                  <a:srgbClr val="3497C9"/>
                </a:solidFill>
                <a:ea typeface="華康儷中黑" pitchFamily="49" charset="-120"/>
              </a:rPr>
              <a:t>名：</a:t>
            </a:r>
            <a:r>
              <a:rPr lang="zh-TW" altLang="zh-TW" sz="2400" dirty="0" smtClean="0">
                <a:solidFill>
                  <a:srgbClr val="7030A0"/>
                </a:solidFill>
                <a:ea typeface="華康儷中黑" pitchFamily="49" charset="-120"/>
              </a:rPr>
              <a:t>現金</a:t>
            </a:r>
            <a:r>
              <a:rPr lang="en-US" sz="2400" b="1" u="sng" dirty="0" smtClean="0">
                <a:solidFill>
                  <a:srgbClr val="7030A0"/>
                </a:solidFill>
                <a:ea typeface="華康儷中黑" pitchFamily="49" charset="-120"/>
              </a:rPr>
              <a:t>HK</a:t>
            </a:r>
            <a:r>
              <a:rPr lang="en-US" altLang="zh-TW" sz="2400" b="1" u="sng" dirty="0" smtClean="0">
                <a:solidFill>
                  <a:srgbClr val="7030A0"/>
                </a:solidFill>
                <a:ea typeface="華康儷中黑" pitchFamily="49" charset="-120"/>
              </a:rPr>
              <a:t>$</a:t>
            </a:r>
            <a:r>
              <a:rPr lang="en-US" sz="2400" b="1" u="sng" dirty="0" smtClean="0">
                <a:solidFill>
                  <a:srgbClr val="7030A0"/>
                </a:solidFill>
                <a:ea typeface="華康儷中黑" pitchFamily="49" charset="-120"/>
              </a:rPr>
              <a:t>6,000</a:t>
            </a:r>
            <a:r>
              <a:rPr lang="en-US" sz="2400" b="1" dirty="0" smtClean="0">
                <a:solidFill>
                  <a:srgbClr val="7030A0"/>
                </a:solidFill>
                <a:ea typeface="華康儷中黑" pitchFamily="49" charset="-12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ea typeface="華康儷中黑" pitchFamily="49" charset="-120"/>
              </a:rPr>
              <a:t>+ 6</a:t>
            </a:r>
            <a:r>
              <a:rPr lang="zh-TW" altLang="en-US" sz="2400" dirty="0">
                <a:solidFill>
                  <a:srgbClr val="7030A0"/>
                </a:solidFill>
                <a:ea typeface="華康儷中黑" pitchFamily="49" charset="-120"/>
              </a:rPr>
              <a:t>瓶</a:t>
            </a:r>
            <a:r>
              <a:rPr lang="en-US" sz="2400" dirty="0" smtClean="0">
                <a:solidFill>
                  <a:srgbClr val="7030A0"/>
                </a:solidFill>
                <a:ea typeface="華康儷中黑" pitchFamily="49" charset="-120"/>
              </a:rPr>
              <a:t>TLS CORE + 1</a:t>
            </a:r>
            <a:r>
              <a:rPr lang="zh-TW" altLang="en-US" sz="2400" dirty="0" smtClean="0">
                <a:solidFill>
                  <a:srgbClr val="7030A0"/>
                </a:solidFill>
                <a:ea typeface="華康儷中黑" pitchFamily="49" charset="-120"/>
              </a:rPr>
              <a:t>張</a:t>
            </a:r>
            <a:r>
              <a:rPr lang="en-US" sz="2400" dirty="0" smtClean="0">
                <a:solidFill>
                  <a:srgbClr val="7030A0"/>
                </a:solidFill>
                <a:ea typeface="華康儷中黑" pitchFamily="49" charset="-120"/>
              </a:rPr>
              <a:t>2014</a:t>
            </a:r>
            <a:r>
              <a:rPr lang="zh-TW" altLang="en-US" sz="2400" dirty="0" smtClean="0">
                <a:solidFill>
                  <a:srgbClr val="7030A0"/>
                </a:solidFill>
                <a:ea typeface="華康儷中黑" pitchFamily="49" charset="-120"/>
              </a:rPr>
              <a:t>領袖訓練會議門票</a:t>
            </a:r>
            <a:endParaRPr lang="en-US" sz="2400" dirty="0" smtClean="0">
              <a:solidFill>
                <a:srgbClr val="7030A0"/>
              </a:solidFill>
              <a:ea typeface="華康儷中黑" pitchFamily="49" charset="-12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solidFill>
                  <a:srgbClr val="1F2465"/>
                </a:solidFill>
                <a:ea typeface="華康儷中黑" pitchFamily="49" charset="-120"/>
              </a:rPr>
              <a:t>教練獎品：</a:t>
            </a:r>
            <a:r>
              <a:rPr lang="en-US" altLang="zh-TW" b="1" dirty="0" smtClean="0">
                <a:solidFill>
                  <a:srgbClr val="7030A0"/>
                </a:solidFill>
              </a:rPr>
              <a:t>HK</a:t>
            </a:r>
            <a:r>
              <a:rPr lang="en-US" b="1" dirty="0" smtClean="0">
                <a:solidFill>
                  <a:srgbClr val="7030A0"/>
                </a:solidFill>
                <a:ea typeface="華康儷中黑" pitchFamily="49" charset="-120"/>
              </a:rPr>
              <a:t>$3,000</a:t>
            </a:r>
            <a:r>
              <a:rPr lang="en-US" b="1" dirty="0" smtClean="0">
                <a:solidFill>
                  <a:srgbClr val="008000"/>
                </a:solidFill>
                <a:ea typeface="華康儷中黑" pitchFamily="49" charset="-120"/>
              </a:rPr>
              <a:t> </a:t>
            </a:r>
            <a:r>
              <a:rPr lang="en-US" dirty="0" smtClean="0">
                <a:solidFill>
                  <a:srgbClr val="3497C9"/>
                </a:solidFill>
                <a:ea typeface="華康儷中黑" pitchFamily="49" charset="-120"/>
              </a:rPr>
              <a:t>(</a:t>
            </a:r>
            <a:r>
              <a:rPr lang="zh-TW" altLang="en-US" dirty="0" smtClean="0">
                <a:solidFill>
                  <a:srgbClr val="3497C9"/>
                </a:solidFill>
                <a:ea typeface="華康儷中黑" pitchFamily="49" charset="-120"/>
              </a:rPr>
              <a:t>只適用於第</a:t>
            </a:r>
            <a:r>
              <a:rPr lang="en-US" dirty="0" smtClean="0">
                <a:solidFill>
                  <a:srgbClr val="3497C9"/>
                </a:solidFill>
                <a:ea typeface="華康儷中黑" pitchFamily="49" charset="-120"/>
              </a:rPr>
              <a:t>1</a:t>
            </a:r>
            <a:r>
              <a:rPr lang="zh-TW" altLang="en-US" dirty="0" smtClean="0">
                <a:solidFill>
                  <a:srgbClr val="3497C9"/>
                </a:solidFill>
                <a:ea typeface="華康儷中黑" pitchFamily="49" charset="-120"/>
              </a:rPr>
              <a:t>名優勝者的教練</a:t>
            </a:r>
            <a:r>
              <a:rPr lang="en-US" dirty="0" smtClean="0">
                <a:solidFill>
                  <a:srgbClr val="3497C9"/>
                </a:solidFill>
                <a:ea typeface="華康儷中黑" pitchFamily="49" charset="-120"/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dirty="0" smtClean="0">
                <a:solidFill>
                  <a:srgbClr val="3497C9"/>
                </a:solidFill>
                <a:ea typeface="華康儷中黑" pitchFamily="49" charset="-120"/>
              </a:rPr>
              <a:t>第</a:t>
            </a:r>
            <a:r>
              <a:rPr lang="en-US" sz="2400" dirty="0" smtClean="0">
                <a:solidFill>
                  <a:srgbClr val="3497C9"/>
                </a:solidFill>
                <a:ea typeface="華康儷中黑" pitchFamily="49" charset="-120"/>
              </a:rPr>
              <a:t>2</a:t>
            </a:r>
            <a:r>
              <a:rPr lang="zh-TW" altLang="en-US" sz="2400" dirty="0" smtClean="0">
                <a:solidFill>
                  <a:srgbClr val="3497C9"/>
                </a:solidFill>
                <a:ea typeface="華康儷中黑" pitchFamily="49" charset="-120"/>
              </a:rPr>
              <a:t>名：</a:t>
            </a:r>
            <a:r>
              <a:rPr lang="zh-TW" altLang="zh-TW" sz="2400" dirty="0" smtClean="0">
                <a:solidFill>
                  <a:srgbClr val="7030A0"/>
                </a:solidFill>
                <a:ea typeface="華康儷中黑" pitchFamily="49" charset="-120"/>
              </a:rPr>
              <a:t>現金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HK</a:t>
            </a:r>
            <a:r>
              <a:rPr lang="en-US" sz="2400" b="1" dirty="0" smtClean="0">
                <a:solidFill>
                  <a:srgbClr val="7030A0"/>
                </a:solidFill>
                <a:ea typeface="華康儷中黑" pitchFamily="49" charset="-120"/>
              </a:rPr>
              <a:t>$3,500 </a:t>
            </a:r>
            <a:r>
              <a:rPr lang="en-US" sz="2400" dirty="0" smtClean="0">
                <a:solidFill>
                  <a:srgbClr val="7030A0"/>
                </a:solidFill>
                <a:ea typeface="華康儷中黑" pitchFamily="49" charset="-120"/>
              </a:rPr>
              <a:t>+ </a:t>
            </a:r>
            <a:r>
              <a:rPr lang="en-US" altLang="zh-TW" sz="2400" dirty="0" smtClean="0">
                <a:solidFill>
                  <a:srgbClr val="7030A0"/>
                </a:solidFill>
                <a:ea typeface="華康儷中黑" pitchFamily="49" charset="-120"/>
              </a:rPr>
              <a:t>6</a:t>
            </a:r>
            <a:r>
              <a:rPr lang="zh-TW" altLang="en-US" sz="2400" dirty="0">
                <a:solidFill>
                  <a:srgbClr val="7030A0"/>
                </a:solidFill>
                <a:ea typeface="華康儷中黑" pitchFamily="49" charset="-120"/>
              </a:rPr>
              <a:t>瓶</a:t>
            </a:r>
            <a:r>
              <a:rPr lang="en-US" altLang="zh-TW" sz="2400" dirty="0" smtClean="0">
                <a:solidFill>
                  <a:srgbClr val="7030A0"/>
                </a:solidFill>
                <a:ea typeface="華康儷中黑" pitchFamily="49" charset="-120"/>
              </a:rPr>
              <a:t>TLS CORE+ 1</a:t>
            </a:r>
            <a:r>
              <a:rPr lang="zh-TW" altLang="en-US" sz="2400" dirty="0" smtClean="0">
                <a:solidFill>
                  <a:srgbClr val="7030A0"/>
                </a:solidFill>
                <a:ea typeface="華康儷中黑" pitchFamily="49" charset="-120"/>
              </a:rPr>
              <a:t>張</a:t>
            </a:r>
            <a:r>
              <a:rPr lang="en-US" altLang="zh-TW" sz="2400" dirty="0" smtClean="0">
                <a:solidFill>
                  <a:srgbClr val="7030A0"/>
                </a:solidFill>
                <a:ea typeface="華康儷中黑" pitchFamily="49" charset="-120"/>
              </a:rPr>
              <a:t>2014</a:t>
            </a:r>
            <a:r>
              <a:rPr lang="zh-TW" altLang="en-US" sz="2400" dirty="0" smtClean="0">
                <a:solidFill>
                  <a:srgbClr val="7030A0"/>
                </a:solidFill>
                <a:ea typeface="華康儷中黑" pitchFamily="49" charset="-120"/>
              </a:rPr>
              <a:t>領袖訓練會議門票</a:t>
            </a:r>
            <a:endParaRPr lang="en-US" sz="2400" b="1" dirty="0" smtClean="0">
              <a:solidFill>
                <a:srgbClr val="7030A0"/>
              </a:solidFill>
              <a:ea typeface="華康儷中黑" pitchFamily="49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TW" sz="2400" dirty="0" smtClean="0">
                <a:solidFill>
                  <a:srgbClr val="3497C9"/>
                </a:solidFill>
                <a:ea typeface="華康儷中黑" pitchFamily="49" charset="-120"/>
              </a:rPr>
              <a:t>第</a:t>
            </a:r>
            <a:r>
              <a:rPr lang="en-US" altLang="zh-TW" sz="2400" dirty="0" smtClean="0">
                <a:solidFill>
                  <a:srgbClr val="3497C9"/>
                </a:solidFill>
                <a:ea typeface="華康儷中黑" pitchFamily="49" charset="-120"/>
              </a:rPr>
              <a:t>3</a:t>
            </a:r>
            <a:r>
              <a:rPr lang="zh-TW" altLang="zh-TW" sz="2400" dirty="0" smtClean="0">
                <a:solidFill>
                  <a:srgbClr val="3497C9"/>
                </a:solidFill>
                <a:ea typeface="華康儷中黑" pitchFamily="49" charset="-120"/>
              </a:rPr>
              <a:t>名：</a:t>
            </a:r>
            <a:r>
              <a:rPr lang="zh-TW" altLang="zh-TW" sz="2400" dirty="0" smtClean="0">
                <a:solidFill>
                  <a:srgbClr val="7030A0"/>
                </a:solidFill>
                <a:ea typeface="華康儷中黑" pitchFamily="49" charset="-120"/>
              </a:rPr>
              <a:t>現金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HK</a:t>
            </a:r>
            <a:r>
              <a:rPr lang="en-US" sz="2400" b="1" dirty="0" smtClean="0">
                <a:solidFill>
                  <a:srgbClr val="7030A0"/>
                </a:solidFill>
                <a:ea typeface="華康儷中黑" pitchFamily="49" charset="-120"/>
              </a:rPr>
              <a:t>$2,500 </a:t>
            </a:r>
            <a:r>
              <a:rPr lang="en-US" sz="2400" dirty="0" smtClean="0">
                <a:solidFill>
                  <a:srgbClr val="7030A0"/>
                </a:solidFill>
                <a:ea typeface="華康儷中黑" pitchFamily="49" charset="-120"/>
              </a:rPr>
              <a:t>+ </a:t>
            </a:r>
            <a:r>
              <a:rPr lang="en-US" altLang="zh-TW" sz="2400" dirty="0" smtClean="0">
                <a:solidFill>
                  <a:srgbClr val="7030A0"/>
                </a:solidFill>
                <a:ea typeface="華康儷中黑" pitchFamily="49" charset="-120"/>
              </a:rPr>
              <a:t>6</a:t>
            </a:r>
            <a:r>
              <a:rPr lang="zh-TW" altLang="en-US" sz="2400" dirty="0">
                <a:solidFill>
                  <a:srgbClr val="7030A0"/>
                </a:solidFill>
                <a:ea typeface="華康儷中黑" pitchFamily="49" charset="-120"/>
              </a:rPr>
              <a:t>瓶</a:t>
            </a:r>
            <a:r>
              <a:rPr lang="en-US" altLang="zh-TW" sz="2400" dirty="0" smtClean="0">
                <a:solidFill>
                  <a:srgbClr val="7030A0"/>
                </a:solidFill>
                <a:ea typeface="華康儷中黑" pitchFamily="49" charset="-120"/>
              </a:rPr>
              <a:t>TLS CORE+ 1</a:t>
            </a:r>
            <a:r>
              <a:rPr lang="zh-TW" altLang="en-US" sz="2400" dirty="0" smtClean="0">
                <a:solidFill>
                  <a:srgbClr val="7030A0"/>
                </a:solidFill>
                <a:ea typeface="華康儷中黑" pitchFamily="49" charset="-120"/>
              </a:rPr>
              <a:t>張</a:t>
            </a:r>
            <a:r>
              <a:rPr lang="en-US" altLang="zh-TW" sz="2400" dirty="0" smtClean="0">
                <a:solidFill>
                  <a:srgbClr val="7030A0"/>
                </a:solidFill>
                <a:ea typeface="華康儷中黑" pitchFamily="49" charset="-120"/>
              </a:rPr>
              <a:t>2014</a:t>
            </a:r>
            <a:r>
              <a:rPr lang="zh-TW" altLang="en-US" sz="2400" dirty="0" smtClean="0">
                <a:solidFill>
                  <a:srgbClr val="7030A0"/>
                </a:solidFill>
                <a:ea typeface="華康儷中黑" pitchFamily="49" charset="-120"/>
              </a:rPr>
              <a:t>領袖訓練會議門票</a:t>
            </a:r>
            <a:endParaRPr lang="en-US" sz="2400" b="1" dirty="0" smtClean="0">
              <a:solidFill>
                <a:srgbClr val="7030A0"/>
              </a:solidFill>
              <a:ea typeface="華康儷中黑" pitchFamily="49" charset="-120"/>
            </a:endParaRPr>
          </a:p>
          <a:p>
            <a:pPr>
              <a:buNone/>
            </a:pPr>
            <a:endParaRPr lang="en-US" sz="2400" dirty="0" smtClean="0">
              <a:solidFill>
                <a:srgbClr val="008000"/>
              </a:solidFill>
              <a:ea typeface="華康儷中黑" pitchFamily="49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TW" altLang="en-US" sz="440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  <a:t>獎金及獎品</a:t>
            </a:r>
            <a:r>
              <a:rPr lang="en-US" sz="440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sz="440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</a:br>
            <a:r>
              <a:rPr lang="en-US" sz="3600" dirty="0">
                <a:solidFill>
                  <a:srgbClr val="FFFFFF"/>
                </a:solidFill>
              </a:rPr>
              <a:t>CASH AND PRIZES</a:t>
            </a:r>
          </a:p>
        </p:txBody>
      </p:sp>
    </p:spTree>
    <p:extLst>
      <p:ext uri="{BB962C8B-B14F-4D97-AF65-F5344CB8AC3E}">
        <p14:creationId xmlns:p14="http://schemas.microsoft.com/office/powerpoint/2010/main" xmlns="" val="1457118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276600"/>
            <a:ext cx="8839200" cy="2590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>
                <a:solidFill>
                  <a:srgbClr val="3497C9"/>
                </a:solidFill>
              </a:rPr>
              <a:t>My Favor FYF Winner </a:t>
            </a:r>
            <a:r>
              <a:rPr lang="en-US" sz="3000" b="1" dirty="0" smtClean="0">
                <a:solidFill>
                  <a:srgbClr val="3497C9"/>
                </a:solidFill>
              </a:rPr>
              <a:t>– </a:t>
            </a:r>
            <a:r>
              <a:rPr lang="en-US" sz="3000" b="1" dirty="0" smtClean="0">
                <a:solidFill>
                  <a:srgbClr val="7030A0"/>
                </a:solidFill>
              </a:rPr>
              <a:t>HK$2,000</a:t>
            </a:r>
            <a:r>
              <a:rPr lang="en-US" sz="3000" b="1" dirty="0" smtClean="0">
                <a:solidFill>
                  <a:srgbClr val="3497C9"/>
                </a:solidFill>
              </a:rPr>
              <a:t> </a:t>
            </a:r>
            <a:endParaRPr lang="en-US" sz="3000" b="1" dirty="0">
              <a:solidFill>
                <a:srgbClr val="3497C9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>
                <a:solidFill>
                  <a:srgbClr val="3497C9"/>
                </a:solidFill>
              </a:rPr>
              <a:t>4th – 10th – </a:t>
            </a:r>
            <a:r>
              <a:rPr lang="en-US" sz="3000" b="1" dirty="0">
                <a:solidFill>
                  <a:srgbClr val="7030A0"/>
                </a:solidFill>
              </a:rPr>
              <a:t>Optimal Wellness Kit (1 set each)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000" b="1" dirty="0">
              <a:solidFill>
                <a:srgbClr val="3497C9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8991600" cy="16002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000" dirty="0">
                <a:solidFill>
                  <a:srgbClr val="3497C9"/>
                </a:solidFill>
                <a:ea typeface="華康儷中黑" pitchFamily="49" charset="-120"/>
              </a:rPr>
              <a:t>我最喜愛</a:t>
            </a:r>
            <a:r>
              <a:rPr lang="en-US" sz="3000" dirty="0">
                <a:solidFill>
                  <a:srgbClr val="3497C9"/>
                </a:solidFill>
                <a:ea typeface="華康儷中黑" pitchFamily="49" charset="-120"/>
              </a:rPr>
              <a:t>FYF</a:t>
            </a:r>
            <a:r>
              <a:rPr lang="zh-TW" altLang="en-US" sz="3000" dirty="0">
                <a:solidFill>
                  <a:srgbClr val="3497C9"/>
                </a:solidFill>
                <a:ea typeface="華康儷中黑" pitchFamily="49" charset="-120"/>
              </a:rPr>
              <a:t>優勝</a:t>
            </a:r>
            <a:r>
              <a:rPr lang="zh-TW" altLang="en-US" sz="3000" dirty="0" smtClean="0">
                <a:solidFill>
                  <a:srgbClr val="3497C9"/>
                </a:solidFill>
                <a:ea typeface="華康儷中黑" pitchFamily="49" charset="-120"/>
              </a:rPr>
              <a:t>者</a:t>
            </a:r>
            <a:r>
              <a:rPr lang="en-US" sz="3000" dirty="0" smtClean="0">
                <a:solidFill>
                  <a:srgbClr val="3497C9"/>
                </a:solidFill>
                <a:ea typeface="華康儷中黑" pitchFamily="49" charset="-120"/>
              </a:rPr>
              <a:t>－</a:t>
            </a:r>
            <a:r>
              <a:rPr lang="en-US" sz="3000" dirty="0" smtClean="0">
                <a:solidFill>
                  <a:srgbClr val="7030A0"/>
                </a:solidFill>
                <a:ea typeface="華康儷中黑" pitchFamily="49" charset="-120"/>
              </a:rPr>
              <a:t>HK2,000</a:t>
            </a:r>
            <a:r>
              <a:rPr lang="zh-TW" altLang="en-US" sz="3000" dirty="0">
                <a:solidFill>
                  <a:srgbClr val="7030A0"/>
                </a:solidFill>
                <a:ea typeface="華康儷中黑" pitchFamily="49" charset="-120"/>
              </a:rPr>
              <a:t>元</a:t>
            </a:r>
            <a:endParaRPr lang="en-US" sz="3000" dirty="0">
              <a:solidFill>
                <a:srgbClr val="7030A0"/>
              </a:solidFill>
              <a:ea typeface="華康儷中黑" pitchFamily="49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000" dirty="0" smtClean="0">
                <a:solidFill>
                  <a:srgbClr val="3497C9"/>
                </a:solidFill>
                <a:ea typeface="華康儷中黑" pitchFamily="49" charset="-120"/>
              </a:rPr>
              <a:t>第</a:t>
            </a:r>
            <a:r>
              <a:rPr lang="en-US" sz="3000" dirty="0">
                <a:solidFill>
                  <a:srgbClr val="3497C9"/>
                </a:solidFill>
                <a:ea typeface="華康儷中黑" pitchFamily="49" charset="-120"/>
              </a:rPr>
              <a:t>4</a:t>
            </a:r>
            <a:r>
              <a:rPr lang="zh-CN" altLang="en-US" sz="3000" dirty="0">
                <a:solidFill>
                  <a:srgbClr val="3497C9"/>
                </a:solidFill>
                <a:ea typeface="華康儷中黑" pitchFamily="49" charset="-120"/>
              </a:rPr>
              <a:t>名至第</a:t>
            </a:r>
            <a:r>
              <a:rPr lang="en-US" sz="3000" dirty="0">
                <a:solidFill>
                  <a:srgbClr val="3497C9"/>
                </a:solidFill>
                <a:ea typeface="華康儷中黑" pitchFamily="49" charset="-120"/>
              </a:rPr>
              <a:t>10</a:t>
            </a:r>
            <a:r>
              <a:rPr lang="zh-CN" altLang="en-US" sz="3000" dirty="0">
                <a:solidFill>
                  <a:srgbClr val="3497C9"/>
                </a:solidFill>
                <a:ea typeface="華康儷中黑" pitchFamily="49" charset="-120"/>
              </a:rPr>
              <a:t>名</a:t>
            </a:r>
            <a:r>
              <a:rPr lang="en-US" sz="3000" dirty="0">
                <a:solidFill>
                  <a:srgbClr val="3497C9"/>
                </a:solidFill>
                <a:ea typeface="華康儷中黑" pitchFamily="49" charset="-120"/>
              </a:rPr>
              <a:t> – </a:t>
            </a:r>
            <a:r>
              <a:rPr lang="zh-CN" altLang="en-US" sz="3000" dirty="0">
                <a:solidFill>
                  <a:srgbClr val="7030A0"/>
                </a:solidFill>
                <a:ea typeface="華康儷中黑" pitchFamily="49" charset="-120"/>
              </a:rPr>
              <a:t>高效營養組合（每人一套）</a:t>
            </a:r>
            <a:endParaRPr lang="en-US" sz="3000" dirty="0">
              <a:solidFill>
                <a:srgbClr val="7030A0"/>
              </a:solidFill>
              <a:ea typeface="華康儷中黑" pitchFamily="49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000" dirty="0">
              <a:solidFill>
                <a:srgbClr val="3497C9"/>
              </a:solidFill>
              <a:ea typeface="華康儷中黑" pitchFamily="49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TW" altLang="en-US" sz="440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  <a:t>獎金及獎品－加碼</a:t>
            </a:r>
            <a:r>
              <a:rPr lang="en-US" sz="440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sz="440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</a:br>
            <a:r>
              <a:rPr lang="en-US" sz="3600" dirty="0">
                <a:solidFill>
                  <a:srgbClr val="FFFFFF"/>
                </a:solidFill>
              </a:rPr>
              <a:t>CASH AND PRIZES - MORE</a:t>
            </a:r>
          </a:p>
        </p:txBody>
      </p:sp>
    </p:spTree>
    <p:extLst>
      <p:ext uri="{BB962C8B-B14F-4D97-AF65-F5344CB8AC3E}">
        <p14:creationId xmlns:p14="http://schemas.microsoft.com/office/powerpoint/2010/main" xmlns="" val="26384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267200"/>
            <a:ext cx="81534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1F2465"/>
                </a:solidFill>
              </a:rPr>
              <a:t>How To Enter</a:t>
            </a:r>
            <a:r>
              <a:rPr lang="en-US" sz="1800" dirty="0" smtClean="0">
                <a:solidFill>
                  <a:srgbClr val="1F2465"/>
                </a:solidFill>
              </a:rPr>
              <a:t>: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3497C9"/>
                </a:solidFill>
              </a:rPr>
              <a:t>Download TLS FIND YOUR FIT CHALLENGE Application Form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3497C9"/>
                </a:solidFill>
              </a:rPr>
              <a:t>Submit your form to </a:t>
            </a:r>
            <a:r>
              <a:rPr lang="en-US" sz="1800" b="1" u="sng" dirty="0" smtClean="0">
                <a:solidFill>
                  <a:srgbClr val="3497C9"/>
                </a:solidFill>
              </a:rPr>
              <a:t>tls@markethongkong.com.hk 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1F2465"/>
                </a:solidFill>
              </a:rPr>
              <a:t>Registration Periods</a:t>
            </a:r>
            <a:r>
              <a:rPr lang="en-US" sz="1800" dirty="0" smtClean="0">
                <a:solidFill>
                  <a:srgbClr val="1F2465"/>
                </a:solidFill>
              </a:rPr>
              <a:t>:</a:t>
            </a:r>
          </a:p>
          <a:p>
            <a:r>
              <a:rPr lang="en-US" sz="1800" b="1" dirty="0" smtClean="0">
                <a:solidFill>
                  <a:srgbClr val="3497C9"/>
                </a:solidFill>
              </a:rPr>
              <a:t>May </a:t>
            </a:r>
            <a:r>
              <a:rPr lang="en-US" sz="1800" b="1" dirty="0">
                <a:solidFill>
                  <a:srgbClr val="3497C9"/>
                </a:solidFill>
              </a:rPr>
              <a:t>3</a:t>
            </a:r>
            <a:r>
              <a:rPr lang="en-US" sz="1800" b="1" dirty="0" smtClean="0">
                <a:solidFill>
                  <a:srgbClr val="3497C9"/>
                </a:solidFill>
              </a:rPr>
              <a:t>, 2014 – June 10, 2014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(Registration Fee HK$250)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b="1" u="sng" dirty="0">
                <a:solidFill>
                  <a:srgbClr val="3497C9"/>
                </a:solidFill>
              </a:rPr>
              <a:t>Registration ends </a:t>
            </a:r>
            <a:r>
              <a:rPr lang="en-US" sz="1800" b="1" u="sng" dirty="0" smtClean="0">
                <a:solidFill>
                  <a:srgbClr val="3497C9"/>
                </a:solidFill>
              </a:rPr>
              <a:t>June 10</a:t>
            </a:r>
            <a:r>
              <a:rPr lang="en-US" sz="1800" dirty="0" smtClean="0">
                <a:solidFill>
                  <a:srgbClr val="3497C9"/>
                </a:solidFill>
              </a:rPr>
              <a:t> at </a:t>
            </a:r>
            <a:r>
              <a:rPr lang="en-US" sz="1800" dirty="0">
                <a:solidFill>
                  <a:srgbClr val="3497C9"/>
                </a:solidFill>
              </a:rPr>
              <a:t>11:</a:t>
            </a:r>
            <a:r>
              <a:rPr lang="en-US" sz="1800" dirty="0" smtClean="0">
                <a:solidFill>
                  <a:srgbClr val="3497C9"/>
                </a:solidFill>
              </a:rPr>
              <a:t>59PM</a:t>
            </a:r>
            <a:endParaRPr lang="en-US" sz="1800" dirty="0">
              <a:solidFill>
                <a:srgbClr val="3497C9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00744" y="1469572"/>
            <a:ext cx="81534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000" b="1" dirty="0" smtClean="0">
                <a:solidFill>
                  <a:srgbClr val="1F2465"/>
                </a:solidFill>
                <a:ea typeface="華康儷中黑" pitchFamily="49" charset="-120"/>
              </a:rPr>
              <a:t>參加方法：</a:t>
            </a:r>
            <a:endParaRPr lang="en-US" sz="2000" dirty="0" smtClean="0">
              <a:solidFill>
                <a:srgbClr val="1F2465"/>
              </a:solidFill>
              <a:ea typeface="華康儷中黑" pitchFamily="49" charset="-120"/>
            </a:endParaRPr>
          </a:p>
          <a:p>
            <a:pPr>
              <a:buFont typeface="Arial"/>
              <a:buChar char="•"/>
            </a:pPr>
            <a:r>
              <a:rPr lang="zh-TW" altLang="en-US" sz="2000" dirty="0" smtClean="0">
                <a:solidFill>
                  <a:srgbClr val="3497C9"/>
                </a:solidFill>
                <a:ea typeface="華康儷中黑" pitchFamily="49" charset="-120"/>
              </a:rPr>
              <a:t>下載</a:t>
            </a:r>
            <a:r>
              <a:rPr lang="en-US" sz="2000" dirty="0" smtClean="0">
                <a:solidFill>
                  <a:srgbClr val="3497C9"/>
                </a:solidFill>
                <a:ea typeface="華康儷中黑" pitchFamily="49" charset="-120"/>
              </a:rPr>
              <a:t>TLS® FIND YOUR FIT</a:t>
            </a:r>
            <a:r>
              <a:rPr lang="zh-TW" altLang="en-US" sz="2000" dirty="0" smtClean="0">
                <a:solidFill>
                  <a:srgbClr val="3497C9"/>
                </a:solidFill>
                <a:ea typeface="華康儷中黑" pitchFamily="49" charset="-120"/>
              </a:rPr>
              <a:t>纖形比賽申請表</a:t>
            </a:r>
            <a:endParaRPr lang="en-US" sz="2000" dirty="0" smtClean="0">
              <a:solidFill>
                <a:srgbClr val="3497C9"/>
              </a:solidFill>
              <a:ea typeface="華康儷中黑" pitchFamily="49" charset="-120"/>
            </a:endParaRPr>
          </a:p>
          <a:p>
            <a:pPr>
              <a:buFont typeface="Arial"/>
              <a:buChar char="•"/>
            </a:pPr>
            <a:r>
              <a:rPr lang="zh-TW" altLang="en-US" sz="2000" dirty="0" smtClean="0">
                <a:solidFill>
                  <a:srgbClr val="3497C9"/>
                </a:solidFill>
                <a:ea typeface="華康儷中黑" pitchFamily="49" charset="-120"/>
              </a:rPr>
              <a:t>提交表格至 </a:t>
            </a:r>
            <a:r>
              <a:rPr lang="en-US" sz="2000" b="1" u="sng" dirty="0" smtClean="0">
                <a:solidFill>
                  <a:srgbClr val="3497C9"/>
                </a:solidFill>
                <a:ea typeface="華康儷中黑" pitchFamily="49" charset="-120"/>
              </a:rPr>
              <a:t>tls@markethongkong.com.hk </a:t>
            </a:r>
          </a:p>
          <a:p>
            <a:pPr>
              <a:buNone/>
            </a:pPr>
            <a:r>
              <a:rPr lang="zh-TW" altLang="en-US" sz="2000" b="1" dirty="0" smtClean="0">
                <a:solidFill>
                  <a:srgbClr val="1F2465"/>
                </a:solidFill>
                <a:ea typeface="華康儷中黑" pitchFamily="49" charset="-120"/>
              </a:rPr>
              <a:t>報名日期：</a:t>
            </a:r>
            <a:endParaRPr lang="en-US" sz="2000" dirty="0" smtClean="0">
              <a:solidFill>
                <a:srgbClr val="1F2465"/>
              </a:solidFill>
              <a:ea typeface="華康儷中黑" pitchFamily="49" charset="-120"/>
            </a:endParaRPr>
          </a:p>
          <a:p>
            <a:r>
              <a:rPr lang="en-US" sz="2000" b="1" dirty="0" smtClean="0">
                <a:solidFill>
                  <a:srgbClr val="3497C9"/>
                </a:solidFill>
                <a:ea typeface="華康儷中黑" pitchFamily="49" charset="-120"/>
              </a:rPr>
              <a:t>2014</a:t>
            </a:r>
            <a:r>
              <a:rPr lang="zh-TW" altLang="en-US" sz="2000" b="1" dirty="0" smtClean="0">
                <a:solidFill>
                  <a:srgbClr val="3497C9"/>
                </a:solidFill>
                <a:ea typeface="華康儷中黑" pitchFamily="49" charset="-120"/>
              </a:rPr>
              <a:t>年</a:t>
            </a:r>
            <a:r>
              <a:rPr lang="en-US" altLang="zh-TW" sz="2000" b="1" dirty="0" smtClean="0">
                <a:solidFill>
                  <a:srgbClr val="3497C9"/>
                </a:solidFill>
                <a:ea typeface="華康儷中黑" pitchFamily="49" charset="-120"/>
              </a:rPr>
              <a:t>5</a:t>
            </a:r>
            <a:r>
              <a:rPr lang="zh-TW" altLang="en-US" sz="2000" b="1" dirty="0" smtClean="0">
                <a:solidFill>
                  <a:srgbClr val="3497C9"/>
                </a:solidFill>
                <a:ea typeface="華康儷中黑" pitchFamily="49" charset="-120"/>
              </a:rPr>
              <a:t>月</a:t>
            </a:r>
            <a:r>
              <a:rPr lang="en-US" altLang="zh-TW" sz="2000" b="1" dirty="0">
                <a:solidFill>
                  <a:srgbClr val="3497C9"/>
                </a:solidFill>
                <a:ea typeface="華康儷中黑" pitchFamily="49" charset="-120"/>
              </a:rPr>
              <a:t>3</a:t>
            </a:r>
            <a:r>
              <a:rPr lang="zh-TW" altLang="en-US" sz="2000" b="1" dirty="0" smtClean="0">
                <a:solidFill>
                  <a:srgbClr val="3497C9"/>
                </a:solidFill>
                <a:ea typeface="華康儷中黑" pitchFamily="49" charset="-120"/>
              </a:rPr>
              <a:t>日</a:t>
            </a:r>
            <a:r>
              <a:rPr lang="en-US" sz="2000" b="1" dirty="0" smtClean="0">
                <a:solidFill>
                  <a:srgbClr val="3497C9"/>
                </a:solidFill>
                <a:ea typeface="華康儷中黑" pitchFamily="49" charset="-120"/>
              </a:rPr>
              <a:t> – 2014</a:t>
            </a:r>
            <a:r>
              <a:rPr lang="zh-TW" altLang="en-US" sz="2000" b="1" dirty="0" smtClean="0">
                <a:solidFill>
                  <a:srgbClr val="3497C9"/>
                </a:solidFill>
                <a:ea typeface="華康儷中黑" pitchFamily="49" charset="-120"/>
              </a:rPr>
              <a:t>年</a:t>
            </a:r>
            <a:r>
              <a:rPr lang="en-US" altLang="zh-TW" sz="2000" b="1" dirty="0" smtClean="0">
                <a:solidFill>
                  <a:srgbClr val="3497C9"/>
                </a:solidFill>
                <a:ea typeface="華康儷中黑" pitchFamily="49" charset="-120"/>
              </a:rPr>
              <a:t>6</a:t>
            </a:r>
            <a:r>
              <a:rPr lang="zh-TW" altLang="en-US" sz="2000" b="1" dirty="0" smtClean="0">
                <a:solidFill>
                  <a:srgbClr val="3497C9"/>
                </a:solidFill>
                <a:ea typeface="華康儷中黑" pitchFamily="49" charset="-120"/>
              </a:rPr>
              <a:t>月</a:t>
            </a:r>
            <a:r>
              <a:rPr lang="en-US" altLang="zh-TW" sz="2000" b="1" dirty="0" smtClean="0">
                <a:solidFill>
                  <a:srgbClr val="3497C9"/>
                </a:solidFill>
                <a:ea typeface="華康儷中黑" pitchFamily="49" charset="-120"/>
              </a:rPr>
              <a:t>10</a:t>
            </a:r>
            <a:r>
              <a:rPr lang="zh-TW" altLang="en-US" sz="2000" b="1" dirty="0" smtClean="0">
                <a:solidFill>
                  <a:srgbClr val="3497C9"/>
                </a:solidFill>
                <a:ea typeface="華康儷中黑" pitchFamily="49" charset="-120"/>
              </a:rPr>
              <a:t>日</a:t>
            </a:r>
            <a:endParaRPr lang="en-US" sz="2000" b="1" dirty="0" smtClean="0">
              <a:solidFill>
                <a:srgbClr val="3497C9"/>
              </a:solidFill>
              <a:ea typeface="華康儷中黑" pitchFamily="49" charset="-12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ea typeface="華康儷中黑" pitchFamily="49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ea typeface="華康儷中黑" pitchFamily="49" charset="-120"/>
              </a:rPr>
              <a:t>報名費用</a:t>
            </a:r>
            <a:r>
              <a:rPr lang="en-US" sz="2000" dirty="0" smtClean="0">
                <a:solidFill>
                  <a:srgbClr val="FF0000"/>
                </a:solidFill>
                <a:ea typeface="華康儷中黑" pitchFamily="49" charset="-120"/>
              </a:rPr>
              <a:t>HK$250)</a:t>
            </a:r>
            <a:endParaRPr lang="en-US" sz="2000" dirty="0">
              <a:solidFill>
                <a:srgbClr val="FF0000"/>
              </a:solidFill>
              <a:ea typeface="華康儷中黑" pitchFamily="49" charset="-120"/>
            </a:endParaRPr>
          </a:p>
          <a:p>
            <a:r>
              <a:rPr lang="zh-TW" altLang="en-US" sz="2000" b="1" u="sng" dirty="0" smtClean="0">
                <a:solidFill>
                  <a:srgbClr val="3497C9"/>
                </a:solidFill>
                <a:ea typeface="華康儷中黑" pitchFamily="49" charset="-120"/>
              </a:rPr>
              <a:t>報名截止時間：</a:t>
            </a:r>
            <a:r>
              <a:rPr lang="en-US" altLang="zh-TW" sz="2000" b="1" u="sng" dirty="0">
                <a:solidFill>
                  <a:srgbClr val="3497C9"/>
                </a:solidFill>
                <a:ea typeface="華康儷中黑" pitchFamily="49" charset="-120"/>
              </a:rPr>
              <a:t>6</a:t>
            </a:r>
            <a:r>
              <a:rPr lang="zh-TW" altLang="en-US" sz="2000" b="1" u="sng" dirty="0" smtClean="0">
                <a:solidFill>
                  <a:srgbClr val="3497C9"/>
                </a:solidFill>
                <a:ea typeface="華康儷中黑" pitchFamily="49" charset="-120"/>
              </a:rPr>
              <a:t>月</a:t>
            </a:r>
            <a:r>
              <a:rPr lang="en-US" altLang="zh-TW" sz="2000" b="1" u="sng" dirty="0" smtClean="0">
                <a:solidFill>
                  <a:srgbClr val="3497C9"/>
                </a:solidFill>
                <a:ea typeface="華康儷中黑" pitchFamily="49" charset="-120"/>
              </a:rPr>
              <a:t>10</a:t>
            </a:r>
            <a:r>
              <a:rPr lang="zh-TW" altLang="en-US" sz="2000" b="1" u="sng" dirty="0" smtClean="0">
                <a:solidFill>
                  <a:srgbClr val="3497C9"/>
                </a:solidFill>
                <a:ea typeface="華康儷中黑" pitchFamily="49" charset="-120"/>
              </a:rPr>
              <a:t>日</a:t>
            </a:r>
            <a:r>
              <a:rPr lang="en-US" sz="2000" u="sng" dirty="0" smtClean="0">
                <a:solidFill>
                  <a:srgbClr val="3497C9"/>
                </a:solidFill>
                <a:ea typeface="華康儷中黑" pitchFamily="49" charset="-120"/>
              </a:rPr>
              <a:t>11:59PM</a:t>
            </a:r>
            <a:endParaRPr lang="en-US" sz="2000" u="sng" dirty="0">
              <a:solidFill>
                <a:srgbClr val="3497C9"/>
              </a:solidFill>
              <a:ea typeface="華康儷中黑" pitchFamily="49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TW" altLang="en-US" sz="440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  <a:t>參加方法</a:t>
            </a:r>
            <a:r>
              <a:rPr lang="en-US" sz="4400" dirty="0">
                <a:solidFill>
                  <a:srgbClr val="FFFFFF"/>
                </a:solidFill>
              </a:rPr>
              <a:t/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How to Enter?</a:t>
            </a:r>
          </a:p>
        </p:txBody>
      </p:sp>
    </p:spTree>
    <p:extLst>
      <p:ext uri="{BB962C8B-B14F-4D97-AF65-F5344CB8AC3E}">
        <p14:creationId xmlns:p14="http://schemas.microsoft.com/office/powerpoint/2010/main" xmlns="" val="88601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TW" altLang="en-US" sz="440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  <a:t>下載單張</a:t>
            </a:r>
            <a:r>
              <a:rPr lang="en-US" sz="4400" dirty="0">
                <a:solidFill>
                  <a:srgbClr val="FFFFFF"/>
                </a:solidFill>
              </a:rPr>
              <a:t/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Downloadable Materials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514" y="1600200"/>
            <a:ext cx="2517886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25431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6115050" cy="439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8194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594FF">
                <a:alpha val="78824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3600" y="1143000"/>
            <a:ext cx="4987643" cy="4377519"/>
            <a:chOff x="2133600" y="1143000"/>
            <a:chExt cx="4987643" cy="4377519"/>
          </a:xfrm>
        </p:grpSpPr>
        <p:pic>
          <p:nvPicPr>
            <p:cNvPr id="6" name="Picture 5" descr="HK_tlsLogoVertical.png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/>
          </p:blipFill>
          <p:spPr>
            <a:xfrm>
              <a:off x="2133600" y="4876800"/>
              <a:ext cx="4987643" cy="643719"/>
            </a:xfrm>
            <a:prstGeom prst="rect">
              <a:avLst/>
            </a:prstGeom>
          </p:spPr>
        </p:pic>
        <p:pic>
          <p:nvPicPr>
            <p:cNvPr id="3" name="Picture 2" descr="TLS_Approved Logo_Vertica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366186" y="1143000"/>
              <a:ext cx="4453184" cy="3708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67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lumns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On-screen Show (4:3)</PresentationFormat>
  <Paragraphs>107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佈景主題</vt:lpstr>
      <vt:lpstr>2_Columns</vt:lpstr>
      <vt:lpstr>4_Office Theme</vt:lpstr>
      <vt:lpstr>9_Office Theme</vt:lpstr>
      <vt:lpstr>Office Theme</vt:lpstr>
      <vt:lpstr>10_Office Theme</vt:lpstr>
      <vt:lpstr>Slide 1</vt:lpstr>
      <vt:lpstr>Slide 2</vt:lpstr>
      <vt:lpstr>2014 TLS®健康生活纖形比賽  FIND YOUR FIT CHALLENGE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Tang</dc:creator>
  <cp:lastModifiedBy>jimyatl</cp:lastModifiedBy>
  <cp:revision>2</cp:revision>
  <dcterms:created xsi:type="dcterms:W3CDTF">2014-05-05T06:59:33Z</dcterms:created>
  <dcterms:modified xsi:type="dcterms:W3CDTF">2014-05-09T10:39:09Z</dcterms:modified>
</cp:coreProperties>
</file>